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809" r:id="rId3"/>
    <p:sldId id="810" r:id="rId4"/>
    <p:sldId id="811" r:id="rId6"/>
    <p:sldId id="812" r:id="rId7"/>
    <p:sldId id="813" r:id="rId8"/>
    <p:sldId id="814" r:id="rId9"/>
    <p:sldId id="815" r:id="rId10"/>
    <p:sldId id="591" r:id="rId11"/>
    <p:sldId id="763" r:id="rId12"/>
    <p:sldId id="765" r:id="rId13"/>
    <p:sldId id="816" r:id="rId14"/>
    <p:sldId id="817" r:id="rId15"/>
    <p:sldId id="818" r:id="rId16"/>
    <p:sldId id="819" r:id="rId17"/>
    <p:sldId id="766" r:id="rId18"/>
    <p:sldId id="768" r:id="rId19"/>
    <p:sldId id="820" r:id="rId20"/>
    <p:sldId id="821" r:id="rId21"/>
    <p:sldId id="770" r:id="rId22"/>
    <p:sldId id="772" r:id="rId23"/>
    <p:sldId id="773" r:id="rId24"/>
    <p:sldId id="822" r:id="rId25"/>
    <p:sldId id="781" r:id="rId26"/>
    <p:sldId id="774" r:id="rId27"/>
    <p:sldId id="775" r:id="rId28"/>
    <p:sldId id="776" r:id="rId29"/>
    <p:sldId id="777" r:id="rId30"/>
    <p:sldId id="778" r:id="rId31"/>
    <p:sldId id="779" r:id="rId32"/>
    <p:sldId id="780" r:id="rId33"/>
    <p:sldId id="806" r:id="rId34"/>
    <p:sldId id="807" r:id="rId35"/>
    <p:sldId id="808" r:id="rId36"/>
  </p:sldIdLst>
  <p:sldSz cx="12192000" cy="6858000"/>
  <p:notesSz cx="6858000" cy="9144000"/>
  <p:custDataLst>
    <p:tags r:id="rId40"/>
  </p:custDataLst>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FF"/>
    <a:srgbClr val="00FFFF"/>
    <a:srgbClr val="0000FF"/>
    <a:srgbClr val="009999"/>
    <a:srgbClr val="993300"/>
    <a:srgbClr val="FF9966"/>
    <a:srgbClr val="808000"/>
    <a:srgbClr val="996633"/>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0" autoAdjust="0"/>
    <p:restoredTop sz="94933" autoAdjust="0"/>
  </p:normalViewPr>
  <p:slideViewPr>
    <p:cSldViewPr>
      <p:cViewPr varScale="1">
        <p:scale>
          <a:sx n="81" d="100"/>
          <a:sy n="81" d="100"/>
        </p:scale>
        <p:origin x="108" y="180"/>
      </p:cViewPr>
      <p:guideLst>
        <p:guide orient="horz" pos="1776"/>
        <p:guide pos="24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7.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ltLang="zh-CN"/>
          </a:p>
        </p:txBody>
      </p:sp>
      <p:sp>
        <p:nvSpPr>
          <p:cNvPr id="2539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25395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539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539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2539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776E37FF-4EAF-470E-BD31-3D917444AAA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Rot="1" noTextEdit="1"/>
          </p:cNvSpPr>
          <p:nvPr>
            <p:ph type="sldImg"/>
          </p:nvPr>
        </p:nvSpPr>
        <p:spPr/>
      </p:sp>
      <p:sp>
        <p:nvSpPr>
          <p:cNvPr id="8194" name="Rectangle 3"/>
          <p:cNvSpPr>
            <a:spLocks noGrp="1"/>
          </p:cNvSpPr>
          <p:nvPr>
            <p:ph type="body"/>
          </p:nvPr>
        </p:nvSpPr>
        <p:spPr/>
        <p:txBody>
          <a:bodyPr wrap="square" lIns="91440" tIns="45720" rIns="91440" bIns="45720" anchor="t" anchorCtr="0"/>
          <a:p>
            <a:pPr lvl="0"/>
            <a:r>
              <a:rPr lang="zh-CN" altLang="en-US" dirty="0"/>
              <a:t>第1章 程序设计和C语言</a:t>
            </a:r>
            <a:endParaRPr lang="zh-CN" altLang="en-US" dirty="0"/>
          </a:p>
          <a:p>
            <a:pPr lvl="0"/>
            <a:r>
              <a:rPr lang="zh-CN" altLang="en-US" dirty="0"/>
              <a:t>第2章 算法——程序的灵魂</a:t>
            </a:r>
            <a:endParaRPr lang="zh-CN" altLang="en-US" dirty="0"/>
          </a:p>
          <a:p>
            <a:pPr lvl="0"/>
            <a:r>
              <a:rPr lang="zh-CN" altLang="en-US" dirty="0"/>
              <a:t>第3章 最简单的C程序设计——顺序程序设计</a:t>
            </a:r>
            <a:endParaRPr lang="zh-CN" altLang="en-US" dirty="0"/>
          </a:p>
          <a:p>
            <a:pPr lvl="0"/>
            <a:r>
              <a:rPr lang="zh-CN" altLang="en-US" dirty="0"/>
              <a:t>第4章 选择结构程序设计</a:t>
            </a:r>
            <a:endParaRPr lang="zh-CN" altLang="en-US" dirty="0"/>
          </a:p>
          <a:p>
            <a:pPr lvl="0"/>
            <a:r>
              <a:rPr lang="zh-CN" altLang="en-US" dirty="0"/>
              <a:t>第5章 循环结构程序设计</a:t>
            </a:r>
            <a:endParaRPr lang="zh-CN" altLang="en-US" dirty="0"/>
          </a:p>
          <a:p>
            <a:pPr lvl="0"/>
            <a:r>
              <a:rPr lang="zh-CN" altLang="en-US" dirty="0"/>
              <a:t>第6章 利用数组处理批量数据</a:t>
            </a:r>
            <a:endParaRPr lang="zh-CN" altLang="en-US" dirty="0"/>
          </a:p>
          <a:p>
            <a:pPr lvl="0"/>
            <a:r>
              <a:rPr lang="zh-CN" altLang="en-US" dirty="0"/>
              <a:t>第7章 用函数实现模块化程序设计</a:t>
            </a:r>
            <a:endParaRPr lang="zh-CN" altLang="en-US" dirty="0"/>
          </a:p>
          <a:p>
            <a:pPr lvl="0"/>
            <a:r>
              <a:rPr lang="zh-CN" altLang="en-US" dirty="0"/>
              <a:t>第8章 善于利用指针</a:t>
            </a:r>
            <a:endParaRPr lang="zh-CN" altLang="en-US" dirty="0"/>
          </a:p>
          <a:p>
            <a:pPr lvl="0"/>
            <a:r>
              <a:rPr lang="zh-CN" altLang="en-US" dirty="0"/>
              <a:t>第9章 用户自己建立数据类型</a:t>
            </a:r>
            <a:endParaRPr lang="zh-CN" altLang="en-US" dirty="0"/>
          </a:p>
          <a:p>
            <a:pPr lvl="0"/>
            <a:r>
              <a:rPr lang="zh-CN" altLang="en-US" dirty="0"/>
              <a:t>第10章 对文件的输入输出</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5F652E4-7F90-4097-87CC-B712027D60E1}" type="slidenum">
              <a:rPr lang="en-US" altLang="zh-CN"/>
            </a:fld>
            <a:endParaRPr lang="en-US" altLang="zh-CN"/>
          </a:p>
        </p:txBody>
      </p:sp>
      <p:sp>
        <p:nvSpPr>
          <p:cNvPr id="724994" name="Rectangle 2"/>
          <p:cNvSpPr>
            <a:spLocks noGrp="1" noRot="1" noChangeAspect="1" noChangeArrowheads="1" noTextEdit="1"/>
          </p:cNvSpPr>
          <p:nvPr>
            <p:ph type="sldImg"/>
          </p:nvPr>
        </p:nvSpPr>
        <p:spPr>
          <a:xfrm>
            <a:off x="381000" y="685800"/>
            <a:ext cx="6096000" cy="3429000"/>
          </a:xfrm>
        </p:spPr>
      </p:sp>
      <p:sp>
        <p:nvSpPr>
          <p:cNvPr id="724995" name="Rectangle 3"/>
          <p:cNvSpPr>
            <a:spLocks noGrp="1" noChangeArrowheads="1"/>
          </p:cNvSpPr>
          <p:nvPr>
            <p:ph type="body" idx="1"/>
          </p:nvPr>
        </p:nvSpPr>
        <p:spPr>
          <a:xfrm>
            <a:off x="914400" y="4343400"/>
            <a:ext cx="5029200" cy="4114800"/>
          </a:xfrm>
        </p:spPr>
        <p:txBody>
          <a:bodyPr/>
          <a:lstStyle/>
          <a:p>
            <a:r>
              <a:rPr lang="en-US" altLang="zh-CN"/>
              <a:t>1946</a:t>
            </a:r>
            <a:r>
              <a:rPr lang="zh-CN" altLang="en-US"/>
              <a:t>年，第一台电子计算机问世，应用领域迅速扩大，软硬件飞速发展，程序设计语言相继问世。</a:t>
            </a:r>
            <a:endParaRPr lang="zh-CN" altLang="en-US"/>
          </a:p>
          <a:p>
            <a:r>
              <a:rPr lang="zh-CN" altLang="en-US"/>
              <a:t>程序设计语言</a:t>
            </a:r>
            <a:r>
              <a:rPr lang="en-US" altLang="zh-CN"/>
              <a:t>:</a:t>
            </a:r>
            <a:r>
              <a:rPr lang="zh-CN" altLang="en-US"/>
              <a:t>将自然语言形式化为有格式的语言</a:t>
            </a:r>
            <a:endParaRPr lang="zh-CN" altLang="en-US"/>
          </a:p>
          <a:p>
            <a:r>
              <a:rPr lang="en-US" altLang="zh-CN"/>
              <a:t>1</a:t>
            </a:r>
            <a:r>
              <a:rPr lang="zh-CN" altLang="en-US"/>
              <a:t>。机器语言：</a:t>
            </a:r>
            <a:endParaRPr lang="zh-CN" altLang="en-US"/>
          </a:p>
          <a:p>
            <a:pPr lvl="2">
              <a:buClr>
                <a:schemeClr val="tx2"/>
              </a:buClr>
              <a:buFontTx/>
              <a:buChar char="•"/>
            </a:pPr>
            <a:r>
              <a:rPr lang="zh-CN" altLang="en-US"/>
              <a:t>计算机能够认识的语言</a:t>
            </a:r>
            <a:endParaRPr lang="zh-CN" altLang="en-US"/>
          </a:p>
          <a:p>
            <a:pPr lvl="2">
              <a:buClr>
                <a:schemeClr val="tx2"/>
              </a:buClr>
              <a:buFontTx/>
              <a:buChar char="•"/>
            </a:pPr>
            <a:r>
              <a:rPr lang="zh-CN" altLang="en-US"/>
              <a:t>计算机的基础是数字电路</a:t>
            </a:r>
            <a:endParaRPr lang="zh-CN" altLang="en-US"/>
          </a:p>
          <a:p>
            <a:pPr lvl="2">
              <a:buClr>
                <a:schemeClr val="tx2"/>
              </a:buClr>
              <a:buFontTx/>
              <a:buChar char="•"/>
            </a:pPr>
            <a:r>
              <a:rPr lang="zh-CN" altLang="en-US"/>
              <a:t>机器语言就是数字电路里的电信号</a:t>
            </a:r>
            <a:endParaRPr lang="zh-CN" altLang="en-US"/>
          </a:p>
          <a:p>
            <a:pPr lvl="2">
              <a:buClr>
                <a:schemeClr val="tx2"/>
              </a:buClr>
              <a:buFontTx/>
              <a:buChar char="•"/>
            </a:pPr>
            <a:r>
              <a:rPr lang="zh-CN" altLang="en-US"/>
              <a:t>将在</a:t>
            </a:r>
            <a:r>
              <a:rPr lang="en-US" altLang="zh-CN"/>
              <a:t>《</a:t>
            </a:r>
            <a:r>
              <a:rPr lang="zh-CN" altLang="en-US"/>
              <a:t>计算机组成</a:t>
            </a:r>
            <a:r>
              <a:rPr lang="en-US" altLang="zh-CN"/>
              <a:t>》</a:t>
            </a:r>
            <a:r>
              <a:rPr lang="zh-CN" altLang="en-US"/>
              <a:t>课程中学习</a:t>
            </a:r>
            <a:endParaRPr lang="zh-CN" altLang="en-US"/>
          </a:p>
          <a:p>
            <a:pPr lvl="2">
              <a:buClr>
                <a:schemeClr val="tx2"/>
              </a:buClr>
              <a:buFontTx/>
              <a:buChar char="•"/>
            </a:pPr>
            <a:r>
              <a:rPr lang="zh-CN" altLang="en-US"/>
              <a:t>都是二进制文件</a:t>
            </a:r>
            <a:endParaRPr lang="zh-CN" altLang="en-US"/>
          </a:p>
          <a:p>
            <a:pPr lvl="2">
              <a:buClr>
                <a:schemeClr val="tx2"/>
              </a:buClr>
              <a:buFontTx/>
              <a:buChar char="•"/>
            </a:pPr>
            <a:r>
              <a:rPr lang="zh-CN" altLang="en-US"/>
              <a:t>一条机器语言成为一条指令</a:t>
            </a:r>
            <a:endParaRPr lang="zh-CN" altLang="en-US"/>
          </a:p>
          <a:p>
            <a:pPr lvl="2">
              <a:buClr>
                <a:schemeClr val="tx2"/>
              </a:buClr>
              <a:buFontTx/>
              <a:buChar char="•"/>
            </a:pPr>
            <a:r>
              <a:rPr lang="zh-CN" altLang="en-US"/>
              <a:t>指令是不可分割的最小功能单元</a:t>
            </a:r>
            <a:endParaRPr lang="zh-CN" altLang="en-US"/>
          </a:p>
          <a:p>
            <a:r>
              <a:rPr lang="zh-CN" altLang="en-US"/>
              <a:t>定义：一种</a:t>
            </a:r>
            <a:r>
              <a:rPr lang="en-US" altLang="zh-CN"/>
              <a:t>CPU</a:t>
            </a:r>
            <a:r>
              <a:rPr lang="zh-CN" altLang="en-US"/>
              <a:t>的指令系统，由该</a:t>
            </a:r>
            <a:r>
              <a:rPr lang="en-US" altLang="zh-CN"/>
              <a:t>CPU</a:t>
            </a:r>
            <a:r>
              <a:rPr lang="zh-CN" altLang="en-US"/>
              <a:t>可识别的</a:t>
            </a:r>
            <a:r>
              <a:rPr lang="en-US" altLang="zh-CN"/>
              <a:t>0</a:t>
            </a:r>
            <a:r>
              <a:rPr lang="zh-CN" altLang="en-US"/>
              <a:t>、</a:t>
            </a:r>
            <a:r>
              <a:rPr lang="en-US" altLang="zh-CN"/>
              <a:t>1</a:t>
            </a:r>
            <a:r>
              <a:rPr lang="zh-CN" altLang="en-US"/>
              <a:t>序列构成的指令码组成。</a:t>
            </a:r>
            <a:endParaRPr lang="zh-CN" altLang="en-US"/>
          </a:p>
          <a:p>
            <a:r>
              <a:rPr lang="zh-CN" altLang="en-US"/>
              <a:t>特点：</a:t>
            </a:r>
            <a:endParaRPr lang="zh-CN" altLang="en-US"/>
          </a:p>
          <a:p>
            <a:r>
              <a:rPr lang="zh-CN" altLang="en-US"/>
              <a:t>执行效率高</a:t>
            </a:r>
            <a:endParaRPr lang="zh-CN" altLang="en-US"/>
          </a:p>
          <a:p>
            <a:r>
              <a:rPr lang="zh-CN" altLang="en-US"/>
              <a:t>不直观，不易查错，生产效率低。</a:t>
            </a:r>
            <a:endParaRPr lang="zh-CN" altLang="en-US"/>
          </a:p>
          <a:p>
            <a:r>
              <a:rPr lang="en-US" altLang="zh-CN"/>
              <a:t>2</a:t>
            </a:r>
            <a:r>
              <a:rPr lang="zh-CN" altLang="en-US"/>
              <a:t>。汇编语言</a:t>
            </a:r>
            <a:endParaRPr lang="zh-CN" altLang="en-US"/>
          </a:p>
          <a:p>
            <a:r>
              <a:rPr lang="zh-CN" altLang="en-US"/>
              <a:t>定义：用助记符号描述的指令系统</a:t>
            </a:r>
            <a:endParaRPr lang="zh-CN" altLang="en-US"/>
          </a:p>
          <a:p>
            <a:r>
              <a:rPr lang="zh-CN" altLang="en-US"/>
              <a:t>特点：</a:t>
            </a:r>
            <a:endParaRPr lang="zh-CN" altLang="en-US"/>
          </a:p>
          <a:p>
            <a:r>
              <a:rPr lang="zh-CN" altLang="en-US"/>
              <a:t>生产效率高，质量好，执行效率较高；</a:t>
            </a:r>
            <a:endParaRPr lang="zh-CN" altLang="en-US"/>
          </a:p>
          <a:p>
            <a:r>
              <a:rPr lang="zh-CN" altLang="en-US"/>
              <a:t>要经汇编程序汇编成目标程序（机器语言）才能执行，依赖硬件。</a:t>
            </a:r>
            <a:endParaRPr lang="zh-CN" altLang="en-US"/>
          </a:p>
          <a:p>
            <a:r>
              <a:rPr lang="zh-CN" altLang="en-US"/>
              <a:t>（面向机器的语言</a:t>
            </a:r>
            <a:r>
              <a:rPr lang="en-US" altLang="zh-CN"/>
              <a:t>----</a:t>
            </a:r>
            <a:r>
              <a:rPr lang="zh-CN" altLang="en-US"/>
              <a:t>依</a:t>
            </a:r>
            <a:r>
              <a:rPr lang="en-US" altLang="zh-CN"/>
              <a:t>CPU</a:t>
            </a:r>
            <a:r>
              <a:rPr lang="zh-CN" altLang="en-US"/>
              <a:t>不同而异）</a:t>
            </a:r>
            <a:endParaRPr lang="zh-CN" altLang="en-US"/>
          </a:p>
          <a:p>
            <a:r>
              <a:rPr lang="en-US" altLang="zh-CN"/>
              <a:t>3</a:t>
            </a:r>
            <a:r>
              <a:rPr lang="zh-CN" altLang="en-US"/>
              <a:t>。高级语言</a:t>
            </a:r>
            <a:endParaRPr lang="zh-CN" altLang="en-US"/>
          </a:p>
          <a:p>
            <a:r>
              <a:rPr lang="zh-CN" altLang="en-US"/>
              <a:t>特点：</a:t>
            </a:r>
            <a:endParaRPr lang="zh-CN" altLang="en-US"/>
          </a:p>
          <a:p>
            <a:r>
              <a:rPr lang="zh-CN" altLang="en-US"/>
              <a:t>编程效率高，不必考虑硬件；</a:t>
            </a:r>
            <a:endParaRPr lang="zh-CN" altLang="en-US"/>
          </a:p>
          <a:p>
            <a:r>
              <a:rPr lang="zh-CN" altLang="en-US"/>
              <a:t>执行效率低，要经编译、连接后才能执行。</a:t>
            </a:r>
            <a:endParaRPr lang="zh-CN" altLang="en-US"/>
          </a:p>
          <a:p>
            <a:r>
              <a:rPr lang="zh-CN" altLang="en-US"/>
              <a:t>面向过程的程序设计语言</a:t>
            </a:r>
            <a:endParaRPr lang="zh-CN" altLang="en-US"/>
          </a:p>
          <a:p>
            <a:r>
              <a:rPr lang="zh-CN" altLang="en-US"/>
              <a:t>认为解题过程是数据被加工的过程</a:t>
            </a:r>
            <a:endParaRPr lang="zh-CN" altLang="en-US"/>
          </a:p>
          <a:p>
            <a:r>
              <a:rPr lang="zh-CN" altLang="en-US"/>
              <a:t>程序</a:t>
            </a:r>
            <a:r>
              <a:rPr lang="en-US" altLang="zh-CN"/>
              <a:t>=</a:t>
            </a:r>
            <a:r>
              <a:rPr lang="zh-CN" altLang="en-US"/>
              <a:t>数据结构</a:t>
            </a:r>
            <a:r>
              <a:rPr lang="en-US" altLang="zh-CN"/>
              <a:t>+</a:t>
            </a:r>
            <a:r>
              <a:rPr lang="zh-CN" altLang="en-US"/>
              <a:t>算法</a:t>
            </a:r>
            <a:endParaRPr lang="zh-CN" altLang="en-US"/>
          </a:p>
          <a:p>
            <a:r>
              <a:rPr lang="en-US" altLang="zh-CN"/>
              <a:t>C</a:t>
            </a:r>
            <a:r>
              <a:rPr lang="zh-CN" altLang="en-US"/>
              <a:t>语言是面向过程的高级语言</a:t>
            </a:r>
            <a:endParaRPr lang="zh-CN" altLang="en-US"/>
          </a:p>
          <a:p>
            <a:r>
              <a:rPr lang="zh-CN" altLang="en-US"/>
              <a:t>           面向对象的程序设计语言</a:t>
            </a:r>
            <a:endParaRPr lang="zh-CN" altLang="en-US"/>
          </a:p>
          <a:p>
            <a:r>
              <a:rPr lang="zh-CN" altLang="en-US"/>
              <a:t>一种结构模拟方法。认为：现实世界由对象组成，对象是数据和方法的封装体；客观世界可以分类，每个对象是类的一个实例。</a:t>
            </a:r>
            <a:endParaRPr lang="zh-CN" altLang="en-US"/>
          </a:p>
          <a:p>
            <a:r>
              <a:rPr lang="zh-CN" altLang="en-US"/>
              <a:t>特点：比面向过程的语言更清晰、易懂，适宜编更大规模程序，是程序设计的主流</a:t>
            </a:r>
            <a:endParaRPr lang="zh-CN" altLang="en-US"/>
          </a:p>
          <a:p>
            <a:endParaRPr lang="zh-CN" altLang="en-US"/>
          </a:p>
          <a:p>
            <a:r>
              <a:rPr lang="zh-CN" altLang="en-US"/>
              <a:t>程序设计语言基本成分：</a:t>
            </a:r>
            <a:endParaRPr lang="zh-CN" altLang="en-US"/>
          </a:p>
          <a:p>
            <a:r>
              <a:rPr lang="zh-CN" altLang="en-US"/>
              <a:t>。数据成分</a:t>
            </a:r>
            <a:endParaRPr lang="zh-CN" altLang="en-US"/>
          </a:p>
          <a:p>
            <a:r>
              <a:rPr lang="zh-CN" altLang="en-US"/>
              <a:t>。运算成分</a:t>
            </a:r>
            <a:endParaRPr lang="zh-CN" altLang="en-US"/>
          </a:p>
          <a:p>
            <a:r>
              <a:rPr lang="zh-CN" altLang="en-US"/>
              <a:t>。控制成分</a:t>
            </a:r>
            <a:endParaRPr lang="zh-CN" altLang="en-US"/>
          </a:p>
          <a:p>
            <a:r>
              <a:rPr lang="zh-CN" altLang="en-US"/>
              <a:t>。传输成分	</a:t>
            </a:r>
            <a:endParaRPr lang="zh-CN" altLang="en-US"/>
          </a:p>
          <a:p>
            <a:endParaRPr lang="zh-CN" altLang="en-US"/>
          </a:p>
          <a:p>
            <a:r>
              <a:rPr lang="zh-CN" altLang="en-US"/>
              <a:t>程序设计语言定义：用于书写计算机程序的语言。通常指实现高级语言。</a:t>
            </a:r>
            <a:endParaRPr lang="zh-CN" altLang="en-US"/>
          </a:p>
          <a:p>
            <a:r>
              <a:rPr lang="zh-CN" altLang="en-US"/>
              <a:t>语言的基础是一组记号与一组规则。</a:t>
            </a:r>
            <a:endParaRPr lang="zh-CN" altLang="en-US"/>
          </a:p>
          <a:p>
            <a:r>
              <a:rPr lang="zh-CN" altLang="en-US"/>
              <a:t>程序设计语言包括：</a:t>
            </a:r>
            <a:endParaRPr lang="zh-CN" altLang="en-US"/>
          </a:p>
          <a:p>
            <a:r>
              <a:rPr lang="zh-CN" altLang="en-US"/>
              <a:t>语法：记号的组合规则</a:t>
            </a:r>
            <a:endParaRPr lang="zh-CN" altLang="en-US"/>
          </a:p>
          <a:p>
            <a:r>
              <a:rPr lang="zh-CN" altLang="en-US"/>
              <a:t>语义：记号的特定意义</a:t>
            </a:r>
            <a:endParaRPr lang="zh-CN" altLang="en-US"/>
          </a:p>
          <a:p>
            <a:r>
              <a:rPr lang="zh-CN" altLang="en-US"/>
              <a:t>语用：程序与使用者的关系</a:t>
            </a:r>
            <a:endParaRPr lang="zh-CN" altLang="en-US"/>
          </a:p>
          <a:p>
            <a:endParaRPr lang="zh-CN" altLang="en-US"/>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F6CDD8-972B-4161-A6B0-27C3742312A6}" type="slidenum">
              <a:rPr lang="en-US" altLang="zh-CN"/>
            </a:fld>
            <a:endParaRPr lang="en-US" altLang="zh-CN"/>
          </a:p>
        </p:txBody>
      </p:sp>
      <p:sp>
        <p:nvSpPr>
          <p:cNvPr id="728066" name="Rectangle 2"/>
          <p:cNvSpPr>
            <a:spLocks noGrp="1" noRot="1" noChangeAspect="1" noChangeArrowheads="1" noTextEdit="1"/>
          </p:cNvSpPr>
          <p:nvPr>
            <p:ph type="sldImg"/>
          </p:nvPr>
        </p:nvSpPr>
        <p:spPr>
          <a:xfrm>
            <a:off x="381000" y="685800"/>
            <a:ext cx="6096000" cy="3429000"/>
          </a:xfrm>
        </p:spPr>
      </p:sp>
      <p:sp>
        <p:nvSpPr>
          <p:cNvPr id="72806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Rot="1" noTextEdit="1"/>
          </p:cNvSpPr>
          <p:nvPr>
            <p:ph type="sldImg"/>
          </p:nvPr>
        </p:nvSpPr>
        <p:spPr/>
      </p:sp>
      <p:sp>
        <p:nvSpPr>
          <p:cNvPr id="32770" name="Rectangle 3"/>
          <p:cNvSpPr>
            <a:spLocks noGrp="1"/>
          </p:cNvSpPr>
          <p:nvPr>
            <p:ph type="body"/>
          </p:nvPr>
        </p:nvSpPr>
        <p:spPr/>
        <p:txBody>
          <a:bodyPr wrap="square" lIns="91440" tIns="45720" rIns="91440" bIns="45720" anchor="t" anchorCtr="0"/>
          <a:p>
            <a:pPr lvl="0"/>
            <a:r>
              <a:rPr lang="en-US" altLang="zh-CN" dirty="0"/>
              <a:t>https://www.tiobe.com/tiobe-index/</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
        <p:nvSpPr>
          <p:cNvPr id="34818" name="幻灯片图像占位符 728065"/>
          <p:cNvSpPr>
            <a:spLocks noRot="1" noTextEdit="1"/>
          </p:cNvSpPr>
          <p:nvPr>
            <p:ph type="sldImg"/>
          </p:nvPr>
        </p:nvSpPr>
        <p:spPr/>
      </p:sp>
      <p:sp>
        <p:nvSpPr>
          <p:cNvPr id="34819" name="文本占位符 728066"/>
          <p:cNvSpPr>
            <a:spLocks noGrp="1"/>
          </p:cNvSpPr>
          <p:nvPr>
            <p:ph type="body"/>
          </p:nvPr>
        </p:nvSpPr>
        <p:spPr>
          <a:xfrm>
            <a:off x="914400" y="4343400"/>
            <a:ext cx="5029200" cy="4114800"/>
          </a:xfrm>
        </p:spPr>
        <p:txBody>
          <a:bodyPr anchor="t" anchorCtr="0"/>
          <a:p>
            <a:pPr lvl="0"/>
            <a:endParaRPr 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Rot="1" noTextEdit="1"/>
          </p:cNvSpPr>
          <p:nvPr>
            <p:ph type="sldImg"/>
          </p:nvPr>
        </p:nvSpPr>
        <p:spPr/>
      </p:sp>
      <p:sp>
        <p:nvSpPr>
          <p:cNvPr id="39938" name="Rectangle 3"/>
          <p:cNvSpPr>
            <a:spLocks noGrp="1"/>
          </p:cNvSpPr>
          <p:nvPr>
            <p:ph type="body"/>
          </p:nvPr>
        </p:nvSpPr>
        <p:spPr>
          <a:xfrm>
            <a:off x="687388" y="4343400"/>
            <a:ext cx="5484812" cy="4114800"/>
          </a:xfrm>
        </p:spPr>
        <p:txBody>
          <a:bodyPr wrap="square" lIns="91440" tIns="45720" rIns="91440" bIns="45720" anchor="t" anchorCtr="0"/>
          <a:p>
            <a:pPr lvl="0"/>
            <a:r>
              <a:rPr lang="en-US" altLang="zh-CN" dirty="0"/>
              <a:t>C</a:t>
            </a:r>
            <a:r>
              <a:rPr lang="zh-CN" altLang="en-US" dirty="0"/>
              <a:t>语言被分类位高级语言，但实际上它是一种介于高级语言和低级语言之间的语言。</a:t>
            </a:r>
            <a:endParaRPr lang="zh-CN" altLang="en-US" dirty="0"/>
          </a:p>
          <a:p>
            <a:pPr lvl="0"/>
            <a:r>
              <a:rPr lang="zh-CN" altLang="en-US" dirty="0"/>
              <a:t>计算机科学中很多事物都难以进行准确的分类和定义，甚至根本没有定义。所以学习中要注意理解，而不是记忆。</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4FE488-822F-4D7F-A323-971F47B1DCFF}" type="slidenum">
              <a:rPr lang="en-US" altLang="zh-CN"/>
            </a:fld>
            <a:endParaRPr lang="en-US" altLang="zh-CN"/>
          </a:p>
        </p:txBody>
      </p:sp>
      <p:sp>
        <p:nvSpPr>
          <p:cNvPr id="735234" name="Rectangle 2"/>
          <p:cNvSpPr>
            <a:spLocks noGrp="1" noRot="1" noChangeAspect="1" noChangeArrowheads="1" noTextEdit="1"/>
          </p:cNvSpPr>
          <p:nvPr>
            <p:ph type="sldImg"/>
          </p:nvPr>
        </p:nvSpPr>
        <p:spPr>
          <a:xfrm>
            <a:off x="381000" y="685800"/>
            <a:ext cx="6096000" cy="3429000"/>
          </a:xfrm>
        </p:spPr>
      </p:sp>
      <p:sp>
        <p:nvSpPr>
          <p:cNvPr id="7352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Rot="1" noTextEdit="1"/>
          </p:cNvSpPr>
          <p:nvPr>
            <p:ph type="sldImg"/>
          </p:nvPr>
        </p:nvSpPr>
        <p:spPr/>
      </p:sp>
      <p:sp>
        <p:nvSpPr>
          <p:cNvPr id="10242"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Rot="1" noTextEdit="1"/>
          </p:cNvSpPr>
          <p:nvPr>
            <p:ph type="sldImg"/>
          </p:nvPr>
        </p:nvSpPr>
        <p:spPr/>
      </p:sp>
      <p:sp>
        <p:nvSpPr>
          <p:cNvPr id="12290"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Rot="1" noTextEdit="1"/>
          </p:cNvSpPr>
          <p:nvPr>
            <p:ph type="sldImg"/>
          </p:nvPr>
        </p:nvSpPr>
        <p:spPr/>
      </p:sp>
      <p:sp>
        <p:nvSpPr>
          <p:cNvPr id="14338"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Rot="1" noTextEdit="1"/>
          </p:cNvSpPr>
          <p:nvPr>
            <p:ph type="sldImg"/>
          </p:nvPr>
        </p:nvSpPr>
        <p:spPr/>
      </p:sp>
      <p:sp>
        <p:nvSpPr>
          <p:cNvPr id="16386"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Rot="1" noTextEdit="1"/>
          </p:cNvSpPr>
          <p:nvPr>
            <p:ph type="sldImg"/>
          </p:nvPr>
        </p:nvSpPr>
        <p:spPr/>
      </p:sp>
      <p:sp>
        <p:nvSpPr>
          <p:cNvPr id="18434"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2530" name="幻灯片图像占位符 724993"/>
          <p:cNvSpPr>
            <a:spLocks noRot="1" noTextEdit="1"/>
          </p:cNvSpPr>
          <p:nvPr>
            <p:ph type="sldImg"/>
          </p:nvPr>
        </p:nvSpPr>
        <p:spPr/>
      </p:sp>
      <p:sp>
        <p:nvSpPr>
          <p:cNvPr id="22531" name="文本占位符 724994"/>
          <p:cNvSpPr>
            <a:spLocks noGrp="1"/>
          </p:cNvSpPr>
          <p:nvPr>
            <p:ph type="body"/>
          </p:nvPr>
        </p:nvSpPr>
        <p:spPr>
          <a:xfrm>
            <a:off x="914400" y="4343400"/>
            <a:ext cx="5029200" cy="4114800"/>
          </a:xfrm>
        </p:spPr>
        <p:txBody>
          <a:bodyPr anchor="t" anchorCtr="0"/>
          <a:p>
            <a:pPr lvl="0"/>
            <a:r>
              <a:rPr lang="en-US" altLang="zh-CN" dirty="0"/>
              <a:t>1946</a:t>
            </a:r>
            <a:r>
              <a:rPr lang="zh-CN" altLang="en-US" dirty="0"/>
              <a:t>年，第一台电子计算机问世，应用领域迅速扩大，软硬件飞速发展，程序设计语言相继问世。</a:t>
            </a:r>
            <a:endParaRPr lang="zh-CN" altLang="en-US" dirty="0"/>
          </a:p>
          <a:p>
            <a:pPr lvl="0"/>
            <a:r>
              <a:rPr lang="zh-CN" altLang="en-US" dirty="0"/>
              <a:t>程序设计语言</a:t>
            </a:r>
            <a:r>
              <a:rPr lang="en-US" altLang="zh-CN" dirty="0"/>
              <a:t>:</a:t>
            </a:r>
            <a:r>
              <a:rPr lang="zh-CN" altLang="en-US" dirty="0"/>
              <a:t>将自然语言形式化为有格式的语言</a:t>
            </a:r>
            <a:endParaRPr lang="zh-CN" altLang="en-US" dirty="0"/>
          </a:p>
          <a:p>
            <a:pPr lvl="0"/>
            <a:r>
              <a:rPr lang="en-US" altLang="zh-CN" dirty="0"/>
              <a:t>1</a:t>
            </a:r>
            <a:r>
              <a:rPr lang="zh-CN" altLang="en-US" dirty="0"/>
              <a:t>。机器语言：</a:t>
            </a:r>
            <a:endParaRPr lang="zh-CN" altLang="en-US" dirty="0"/>
          </a:p>
          <a:p>
            <a:pPr lvl="2" indent="0">
              <a:buClr>
                <a:schemeClr val="tx2"/>
              </a:buClr>
              <a:buChar char="•"/>
            </a:pPr>
            <a:r>
              <a:rPr lang="zh-CN" altLang="en-US" dirty="0"/>
              <a:t>计算机能够认识的语言</a:t>
            </a:r>
            <a:endParaRPr lang="zh-CN" altLang="en-US" dirty="0"/>
          </a:p>
          <a:p>
            <a:pPr lvl="2" indent="0">
              <a:buClr>
                <a:schemeClr val="tx2"/>
              </a:buClr>
              <a:buChar char="•"/>
            </a:pPr>
            <a:r>
              <a:rPr lang="zh-CN" altLang="en-US" dirty="0"/>
              <a:t>计算机的基础是数字电路</a:t>
            </a:r>
            <a:endParaRPr lang="zh-CN" altLang="en-US" dirty="0"/>
          </a:p>
          <a:p>
            <a:pPr lvl="2" indent="0">
              <a:buClr>
                <a:schemeClr val="tx2"/>
              </a:buClr>
              <a:buChar char="•"/>
            </a:pPr>
            <a:r>
              <a:rPr lang="zh-CN" altLang="en-US" dirty="0"/>
              <a:t>机器语言就是数字电路里的电信号</a:t>
            </a:r>
            <a:endParaRPr lang="zh-CN" altLang="en-US" dirty="0"/>
          </a:p>
          <a:p>
            <a:pPr lvl="2" indent="0">
              <a:buClr>
                <a:schemeClr val="tx2"/>
              </a:buClr>
              <a:buChar char="•"/>
            </a:pPr>
            <a:r>
              <a:rPr lang="zh-CN" altLang="en-US" dirty="0"/>
              <a:t>将在</a:t>
            </a:r>
            <a:r>
              <a:rPr lang="en-US" altLang="zh-CN" dirty="0"/>
              <a:t>《</a:t>
            </a:r>
            <a:r>
              <a:rPr lang="zh-CN" altLang="en-US" dirty="0"/>
              <a:t>计算机组成</a:t>
            </a:r>
            <a:r>
              <a:rPr lang="en-US" altLang="zh-CN" dirty="0"/>
              <a:t>》</a:t>
            </a:r>
            <a:r>
              <a:rPr lang="zh-CN" altLang="en-US" dirty="0"/>
              <a:t>课程中学习</a:t>
            </a:r>
            <a:endParaRPr lang="zh-CN" altLang="en-US" dirty="0"/>
          </a:p>
          <a:p>
            <a:pPr lvl="2" indent="0">
              <a:buClr>
                <a:schemeClr val="tx2"/>
              </a:buClr>
              <a:buChar char="•"/>
            </a:pPr>
            <a:r>
              <a:rPr lang="zh-CN" altLang="en-US" dirty="0"/>
              <a:t>都是二进制文件</a:t>
            </a:r>
            <a:endParaRPr lang="zh-CN" altLang="en-US" dirty="0"/>
          </a:p>
          <a:p>
            <a:pPr lvl="2" indent="0">
              <a:buClr>
                <a:schemeClr val="tx2"/>
              </a:buClr>
              <a:buChar char="•"/>
            </a:pPr>
            <a:r>
              <a:rPr lang="zh-CN" altLang="en-US" dirty="0"/>
              <a:t>一条机器语言成为一条指令</a:t>
            </a:r>
            <a:endParaRPr lang="zh-CN" altLang="en-US" dirty="0"/>
          </a:p>
          <a:p>
            <a:pPr lvl="2" indent="0">
              <a:buClr>
                <a:schemeClr val="tx2"/>
              </a:buClr>
              <a:buChar char="•"/>
            </a:pPr>
            <a:r>
              <a:rPr lang="zh-CN" altLang="en-US" dirty="0"/>
              <a:t>指令是不可分割的最小功能单元</a:t>
            </a:r>
            <a:endParaRPr lang="zh-CN" altLang="en-US" dirty="0"/>
          </a:p>
          <a:p>
            <a:pPr lvl="0"/>
            <a:r>
              <a:rPr lang="zh-CN" altLang="en-US" dirty="0"/>
              <a:t>定义：一种</a:t>
            </a:r>
            <a:r>
              <a:rPr lang="en-US" altLang="zh-CN" dirty="0"/>
              <a:t>CPU</a:t>
            </a:r>
            <a:r>
              <a:rPr lang="zh-CN" altLang="en-US" dirty="0"/>
              <a:t>的指令系统，由该</a:t>
            </a:r>
            <a:r>
              <a:rPr lang="en-US" altLang="zh-CN" dirty="0"/>
              <a:t>CPU</a:t>
            </a:r>
            <a:r>
              <a:rPr lang="zh-CN" altLang="en-US" dirty="0"/>
              <a:t>可识别的</a:t>
            </a:r>
            <a:r>
              <a:rPr lang="en-US" altLang="zh-CN" dirty="0"/>
              <a:t>0</a:t>
            </a:r>
            <a:r>
              <a:rPr lang="zh-CN" altLang="en-US" dirty="0"/>
              <a:t>、</a:t>
            </a:r>
            <a:r>
              <a:rPr lang="en-US" altLang="zh-CN" dirty="0"/>
              <a:t>1</a:t>
            </a:r>
            <a:r>
              <a:rPr lang="zh-CN" altLang="en-US" dirty="0"/>
              <a:t>序列构成的指令码组成。</a:t>
            </a:r>
            <a:endParaRPr lang="zh-CN" altLang="en-US" dirty="0"/>
          </a:p>
          <a:p>
            <a:pPr lvl="0"/>
            <a:r>
              <a:rPr lang="zh-CN" altLang="en-US" dirty="0"/>
              <a:t>特点：</a:t>
            </a:r>
            <a:endParaRPr lang="zh-CN" altLang="en-US" dirty="0"/>
          </a:p>
          <a:p>
            <a:pPr lvl="0"/>
            <a:r>
              <a:rPr lang="zh-CN" altLang="en-US" dirty="0"/>
              <a:t>执行效率高</a:t>
            </a:r>
            <a:endParaRPr lang="zh-CN" altLang="en-US" dirty="0"/>
          </a:p>
          <a:p>
            <a:pPr lvl="0"/>
            <a:r>
              <a:rPr lang="zh-CN" altLang="en-US" dirty="0"/>
              <a:t>不直观，不易查错，生产效率低。</a:t>
            </a:r>
            <a:endParaRPr lang="zh-CN" altLang="en-US" dirty="0"/>
          </a:p>
          <a:p>
            <a:pPr lvl="0"/>
            <a:r>
              <a:rPr lang="en-US" altLang="zh-CN" dirty="0"/>
              <a:t>2</a:t>
            </a:r>
            <a:r>
              <a:rPr lang="zh-CN" altLang="en-US" dirty="0"/>
              <a:t>。汇编语言</a:t>
            </a:r>
            <a:endParaRPr lang="zh-CN" altLang="en-US" dirty="0"/>
          </a:p>
          <a:p>
            <a:pPr lvl="0"/>
            <a:r>
              <a:rPr lang="zh-CN" altLang="en-US" dirty="0"/>
              <a:t>定义：用助记符号描述的指令系统</a:t>
            </a:r>
            <a:endParaRPr lang="zh-CN" altLang="en-US" dirty="0"/>
          </a:p>
          <a:p>
            <a:pPr lvl="0"/>
            <a:r>
              <a:rPr lang="zh-CN" altLang="en-US" dirty="0"/>
              <a:t>特点：</a:t>
            </a:r>
            <a:endParaRPr lang="zh-CN" altLang="en-US" dirty="0"/>
          </a:p>
          <a:p>
            <a:pPr lvl="0"/>
            <a:r>
              <a:rPr lang="zh-CN" altLang="en-US" dirty="0"/>
              <a:t>生产效率高，质量好，执行效率较高；</a:t>
            </a:r>
            <a:endParaRPr lang="zh-CN" altLang="en-US" dirty="0"/>
          </a:p>
          <a:p>
            <a:pPr lvl="0"/>
            <a:r>
              <a:rPr lang="zh-CN" altLang="en-US" dirty="0"/>
              <a:t>要经汇编程序汇编成目标程序（机器语言）才能执行，依赖硬件。</a:t>
            </a:r>
            <a:endParaRPr lang="zh-CN" altLang="en-US" dirty="0"/>
          </a:p>
          <a:p>
            <a:pPr lvl="0"/>
            <a:r>
              <a:rPr lang="zh-CN" altLang="en-US" dirty="0"/>
              <a:t>（面向机器的语言</a:t>
            </a:r>
            <a:r>
              <a:rPr lang="en-US" altLang="zh-CN" dirty="0"/>
              <a:t>----</a:t>
            </a:r>
            <a:r>
              <a:rPr lang="zh-CN" altLang="en-US" dirty="0"/>
              <a:t>依</a:t>
            </a:r>
            <a:r>
              <a:rPr lang="en-US" altLang="zh-CN" dirty="0"/>
              <a:t>CPU</a:t>
            </a:r>
            <a:r>
              <a:rPr lang="zh-CN" altLang="en-US" dirty="0"/>
              <a:t>不同而异）</a:t>
            </a:r>
            <a:endParaRPr lang="zh-CN" altLang="en-US" dirty="0"/>
          </a:p>
          <a:p>
            <a:pPr lvl="0"/>
            <a:r>
              <a:rPr lang="en-US" altLang="zh-CN" dirty="0"/>
              <a:t>3</a:t>
            </a:r>
            <a:r>
              <a:rPr lang="zh-CN" altLang="en-US" dirty="0"/>
              <a:t>。高级语言</a:t>
            </a:r>
            <a:endParaRPr lang="zh-CN" altLang="en-US" dirty="0"/>
          </a:p>
          <a:p>
            <a:pPr lvl="0"/>
            <a:r>
              <a:rPr lang="zh-CN" altLang="en-US" dirty="0"/>
              <a:t>特点：</a:t>
            </a:r>
            <a:endParaRPr lang="zh-CN" altLang="en-US" dirty="0"/>
          </a:p>
          <a:p>
            <a:pPr lvl="0"/>
            <a:r>
              <a:rPr lang="zh-CN" altLang="en-US" dirty="0"/>
              <a:t>编程效率高，不必考虑硬件；</a:t>
            </a:r>
            <a:endParaRPr lang="zh-CN" altLang="en-US" dirty="0"/>
          </a:p>
          <a:p>
            <a:pPr lvl="0"/>
            <a:r>
              <a:rPr lang="zh-CN" altLang="en-US" dirty="0"/>
              <a:t>执行效率低，要经编译、连接后才能执行。</a:t>
            </a:r>
            <a:endParaRPr lang="zh-CN" altLang="en-US" dirty="0"/>
          </a:p>
          <a:p>
            <a:pPr lvl="0"/>
            <a:r>
              <a:rPr lang="zh-CN" altLang="en-US" dirty="0"/>
              <a:t>面向过程的程序设计语言</a:t>
            </a:r>
            <a:endParaRPr lang="zh-CN" altLang="en-US" dirty="0"/>
          </a:p>
          <a:p>
            <a:pPr lvl="0"/>
            <a:r>
              <a:rPr lang="zh-CN" altLang="en-US" dirty="0"/>
              <a:t>认为解题过程是数据被加工的过程</a:t>
            </a:r>
            <a:endParaRPr lang="zh-CN" altLang="en-US" dirty="0"/>
          </a:p>
          <a:p>
            <a:pPr lvl="0"/>
            <a:r>
              <a:rPr lang="zh-CN" altLang="en-US" dirty="0"/>
              <a:t>程序</a:t>
            </a:r>
            <a:r>
              <a:rPr lang="en-US" altLang="zh-CN" dirty="0"/>
              <a:t>=</a:t>
            </a:r>
            <a:r>
              <a:rPr lang="zh-CN" altLang="en-US" dirty="0"/>
              <a:t>数据结构</a:t>
            </a:r>
            <a:r>
              <a:rPr lang="en-US" altLang="zh-CN" dirty="0"/>
              <a:t>+</a:t>
            </a:r>
            <a:r>
              <a:rPr lang="zh-CN" altLang="en-US" dirty="0"/>
              <a:t>算法</a:t>
            </a:r>
            <a:endParaRPr lang="zh-CN" altLang="en-US" dirty="0"/>
          </a:p>
          <a:p>
            <a:pPr lvl="0"/>
            <a:r>
              <a:rPr lang="en-US" altLang="zh-CN" dirty="0"/>
              <a:t>C</a:t>
            </a:r>
            <a:r>
              <a:rPr lang="zh-CN" altLang="en-US" dirty="0"/>
              <a:t>语言是面向过程的高级语言</a:t>
            </a:r>
            <a:endParaRPr lang="zh-CN" altLang="en-US" dirty="0"/>
          </a:p>
          <a:p>
            <a:pPr lvl="0"/>
            <a:r>
              <a:rPr lang="zh-CN" altLang="en-US" dirty="0"/>
              <a:t>           面向对象的程序设计语言</a:t>
            </a:r>
            <a:endParaRPr lang="zh-CN" altLang="en-US" dirty="0"/>
          </a:p>
          <a:p>
            <a:pPr lvl="0"/>
            <a:r>
              <a:rPr lang="zh-CN" altLang="en-US" dirty="0"/>
              <a:t>一种结构模拟方法。认为：现实世界由对象组成，对象是数据和方法的封装体；客观世界可以分类，每个对象是类的一个实例。</a:t>
            </a:r>
            <a:endParaRPr lang="zh-CN" altLang="en-US" dirty="0"/>
          </a:p>
          <a:p>
            <a:pPr lvl="0"/>
            <a:r>
              <a:rPr lang="zh-CN" altLang="en-US" dirty="0"/>
              <a:t>特点：比面向过程的语言更清晰、易懂，适宜编更大规模程序，是程序设计的主流</a:t>
            </a:r>
            <a:endParaRPr lang="zh-CN" altLang="en-US" dirty="0"/>
          </a:p>
          <a:p>
            <a:pPr lvl="0"/>
            <a:endParaRPr lang="zh-CN" altLang="en-US" dirty="0"/>
          </a:p>
          <a:p>
            <a:pPr lvl="0"/>
            <a:r>
              <a:rPr lang="zh-CN" altLang="en-US" dirty="0"/>
              <a:t>程序设计语言基本成分：</a:t>
            </a:r>
            <a:endParaRPr lang="zh-CN" altLang="en-US" dirty="0"/>
          </a:p>
          <a:p>
            <a:pPr lvl="0"/>
            <a:r>
              <a:rPr lang="zh-CN" altLang="en-US" dirty="0"/>
              <a:t>。数据成分</a:t>
            </a:r>
            <a:endParaRPr lang="zh-CN" altLang="en-US" dirty="0"/>
          </a:p>
          <a:p>
            <a:pPr lvl="0"/>
            <a:r>
              <a:rPr lang="zh-CN" altLang="en-US" dirty="0"/>
              <a:t>。运算成分</a:t>
            </a:r>
            <a:endParaRPr lang="zh-CN" altLang="en-US" dirty="0"/>
          </a:p>
          <a:p>
            <a:pPr lvl="0"/>
            <a:r>
              <a:rPr lang="zh-CN" altLang="en-US" dirty="0"/>
              <a:t>。控制成分</a:t>
            </a:r>
            <a:endParaRPr lang="zh-CN" altLang="en-US" dirty="0"/>
          </a:p>
          <a:p>
            <a:pPr lvl="0"/>
            <a:r>
              <a:rPr lang="zh-CN" altLang="en-US" dirty="0"/>
              <a:t>。传输成分	</a:t>
            </a:r>
            <a:endParaRPr lang="zh-CN" altLang="en-US" dirty="0"/>
          </a:p>
          <a:p>
            <a:pPr lvl="0"/>
            <a:endParaRPr lang="zh-CN" altLang="en-US" dirty="0"/>
          </a:p>
          <a:p>
            <a:pPr lvl="0"/>
            <a:r>
              <a:rPr lang="zh-CN" altLang="en-US" dirty="0"/>
              <a:t>程序设计语言定义：用于书写计算机程序的语言。通常指实现高级语言。</a:t>
            </a:r>
            <a:endParaRPr lang="zh-CN" altLang="en-US" dirty="0"/>
          </a:p>
          <a:p>
            <a:pPr lvl="0"/>
            <a:r>
              <a:rPr lang="zh-CN" altLang="en-US" dirty="0"/>
              <a:t>语言的基础是一组记号与一组规则。</a:t>
            </a:r>
            <a:endParaRPr lang="zh-CN" altLang="en-US" dirty="0"/>
          </a:p>
          <a:p>
            <a:pPr lvl="0"/>
            <a:r>
              <a:rPr lang="zh-CN" altLang="en-US" dirty="0"/>
              <a:t>程序设计语言包括：</a:t>
            </a:r>
            <a:endParaRPr lang="zh-CN" altLang="en-US" dirty="0"/>
          </a:p>
          <a:p>
            <a:pPr lvl="0"/>
            <a:r>
              <a:rPr lang="zh-CN" altLang="en-US" dirty="0"/>
              <a:t>语法：记号的组合规则</a:t>
            </a:r>
            <a:endParaRPr lang="zh-CN" altLang="en-US" dirty="0"/>
          </a:p>
          <a:p>
            <a:pPr lvl="0"/>
            <a:r>
              <a:rPr lang="zh-CN" altLang="en-US" dirty="0"/>
              <a:t>语义：记号的特定意义</a:t>
            </a:r>
            <a:endParaRPr lang="zh-CN" altLang="en-US" dirty="0"/>
          </a:p>
          <a:p>
            <a:pPr lvl="0"/>
            <a:r>
              <a:rPr lang="zh-CN" altLang="en-US" dirty="0"/>
              <a:t>语用：程序与使用者的关系</a:t>
            </a:r>
            <a:endParaRPr lang="zh-CN" altLang="en-US" dirty="0"/>
          </a:p>
          <a:p>
            <a:pPr lvl="0"/>
            <a:endParaRPr lang="zh-CN" altLang="en-US" dirty="0"/>
          </a:p>
          <a:p>
            <a:pPr lvl="0"/>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4578" name="幻灯片图像占位符 724993"/>
          <p:cNvSpPr>
            <a:spLocks noRot="1" noTextEdit="1"/>
          </p:cNvSpPr>
          <p:nvPr>
            <p:ph type="sldImg"/>
          </p:nvPr>
        </p:nvSpPr>
        <p:spPr/>
      </p:sp>
      <p:sp>
        <p:nvSpPr>
          <p:cNvPr id="24579" name="文本占位符 724994"/>
          <p:cNvSpPr>
            <a:spLocks noGrp="1"/>
          </p:cNvSpPr>
          <p:nvPr>
            <p:ph type="body"/>
          </p:nvPr>
        </p:nvSpPr>
        <p:spPr>
          <a:xfrm>
            <a:off x="914400" y="4343400"/>
            <a:ext cx="5029200" cy="4114800"/>
          </a:xfrm>
        </p:spPr>
        <p:txBody>
          <a:bodyPr anchor="t" anchorCtr="0"/>
          <a:p>
            <a:pPr lvl="0"/>
            <a:r>
              <a:rPr lang="en-US" altLang="zh-CN" dirty="0"/>
              <a:t>1946</a:t>
            </a:r>
            <a:r>
              <a:rPr lang="zh-CN" altLang="en-US" dirty="0"/>
              <a:t>年，第一台电子计算机问世，应用领域迅速扩大，软硬件飞速发展，程序设计语言相继问世。</a:t>
            </a:r>
            <a:endParaRPr lang="zh-CN" altLang="en-US" dirty="0"/>
          </a:p>
          <a:p>
            <a:pPr lvl="0"/>
            <a:r>
              <a:rPr lang="zh-CN" altLang="en-US" dirty="0"/>
              <a:t>程序设计语言</a:t>
            </a:r>
            <a:r>
              <a:rPr lang="en-US" altLang="zh-CN" dirty="0"/>
              <a:t>:</a:t>
            </a:r>
            <a:r>
              <a:rPr lang="zh-CN" altLang="en-US" dirty="0"/>
              <a:t>将自然语言形式化为有格式的语言</a:t>
            </a:r>
            <a:endParaRPr lang="zh-CN" altLang="en-US" dirty="0"/>
          </a:p>
          <a:p>
            <a:pPr lvl="0"/>
            <a:r>
              <a:rPr lang="en-US" altLang="zh-CN" dirty="0"/>
              <a:t>1</a:t>
            </a:r>
            <a:r>
              <a:rPr lang="zh-CN" altLang="en-US" dirty="0"/>
              <a:t>。机器语言：</a:t>
            </a:r>
            <a:endParaRPr lang="zh-CN" altLang="en-US" dirty="0"/>
          </a:p>
          <a:p>
            <a:pPr lvl="2" indent="0">
              <a:buClr>
                <a:schemeClr val="tx2"/>
              </a:buClr>
              <a:buChar char="•"/>
            </a:pPr>
            <a:r>
              <a:rPr lang="zh-CN" altLang="en-US" dirty="0"/>
              <a:t>计算机能够认识的语言</a:t>
            </a:r>
            <a:endParaRPr lang="zh-CN" altLang="en-US" dirty="0"/>
          </a:p>
          <a:p>
            <a:pPr lvl="2" indent="0">
              <a:buClr>
                <a:schemeClr val="tx2"/>
              </a:buClr>
              <a:buChar char="•"/>
            </a:pPr>
            <a:r>
              <a:rPr lang="zh-CN" altLang="en-US" dirty="0"/>
              <a:t>计算机的基础是数字电路</a:t>
            </a:r>
            <a:endParaRPr lang="zh-CN" altLang="en-US" dirty="0"/>
          </a:p>
          <a:p>
            <a:pPr lvl="2" indent="0">
              <a:buClr>
                <a:schemeClr val="tx2"/>
              </a:buClr>
              <a:buChar char="•"/>
            </a:pPr>
            <a:r>
              <a:rPr lang="zh-CN" altLang="en-US" dirty="0"/>
              <a:t>机器语言就是数字电路里的电信号</a:t>
            </a:r>
            <a:endParaRPr lang="zh-CN" altLang="en-US" dirty="0"/>
          </a:p>
          <a:p>
            <a:pPr lvl="2" indent="0">
              <a:buClr>
                <a:schemeClr val="tx2"/>
              </a:buClr>
              <a:buChar char="•"/>
            </a:pPr>
            <a:r>
              <a:rPr lang="zh-CN" altLang="en-US" dirty="0"/>
              <a:t>将在</a:t>
            </a:r>
            <a:r>
              <a:rPr lang="en-US" altLang="zh-CN" dirty="0"/>
              <a:t>《</a:t>
            </a:r>
            <a:r>
              <a:rPr lang="zh-CN" altLang="en-US" dirty="0"/>
              <a:t>计算机组成</a:t>
            </a:r>
            <a:r>
              <a:rPr lang="en-US" altLang="zh-CN" dirty="0"/>
              <a:t>》</a:t>
            </a:r>
            <a:r>
              <a:rPr lang="zh-CN" altLang="en-US" dirty="0"/>
              <a:t>课程中学习</a:t>
            </a:r>
            <a:endParaRPr lang="zh-CN" altLang="en-US" dirty="0"/>
          </a:p>
          <a:p>
            <a:pPr lvl="2" indent="0">
              <a:buClr>
                <a:schemeClr val="tx2"/>
              </a:buClr>
              <a:buChar char="•"/>
            </a:pPr>
            <a:r>
              <a:rPr lang="zh-CN" altLang="en-US" dirty="0"/>
              <a:t>都是二进制文件</a:t>
            </a:r>
            <a:endParaRPr lang="zh-CN" altLang="en-US" dirty="0"/>
          </a:p>
          <a:p>
            <a:pPr lvl="2" indent="0">
              <a:buClr>
                <a:schemeClr val="tx2"/>
              </a:buClr>
              <a:buChar char="•"/>
            </a:pPr>
            <a:r>
              <a:rPr lang="zh-CN" altLang="en-US" dirty="0"/>
              <a:t>一条机器语言成为一条指令</a:t>
            </a:r>
            <a:endParaRPr lang="zh-CN" altLang="en-US" dirty="0"/>
          </a:p>
          <a:p>
            <a:pPr lvl="2" indent="0">
              <a:buClr>
                <a:schemeClr val="tx2"/>
              </a:buClr>
              <a:buChar char="•"/>
            </a:pPr>
            <a:r>
              <a:rPr lang="zh-CN" altLang="en-US" dirty="0"/>
              <a:t>指令是不可分割的最小功能单元</a:t>
            </a:r>
            <a:endParaRPr lang="zh-CN" altLang="en-US" dirty="0"/>
          </a:p>
          <a:p>
            <a:pPr lvl="0"/>
            <a:r>
              <a:rPr lang="zh-CN" altLang="en-US" dirty="0"/>
              <a:t>定义：一种</a:t>
            </a:r>
            <a:r>
              <a:rPr lang="en-US" altLang="zh-CN" dirty="0"/>
              <a:t>CPU</a:t>
            </a:r>
            <a:r>
              <a:rPr lang="zh-CN" altLang="en-US" dirty="0"/>
              <a:t>的指令系统，由该</a:t>
            </a:r>
            <a:r>
              <a:rPr lang="en-US" altLang="zh-CN" dirty="0"/>
              <a:t>CPU</a:t>
            </a:r>
            <a:r>
              <a:rPr lang="zh-CN" altLang="en-US" dirty="0"/>
              <a:t>可识别的</a:t>
            </a:r>
            <a:r>
              <a:rPr lang="en-US" altLang="zh-CN" dirty="0"/>
              <a:t>0</a:t>
            </a:r>
            <a:r>
              <a:rPr lang="zh-CN" altLang="en-US" dirty="0"/>
              <a:t>、</a:t>
            </a:r>
            <a:r>
              <a:rPr lang="en-US" altLang="zh-CN" dirty="0"/>
              <a:t>1</a:t>
            </a:r>
            <a:r>
              <a:rPr lang="zh-CN" altLang="en-US" dirty="0"/>
              <a:t>序列构成的指令码组成。</a:t>
            </a:r>
            <a:endParaRPr lang="zh-CN" altLang="en-US" dirty="0"/>
          </a:p>
          <a:p>
            <a:pPr lvl="0"/>
            <a:r>
              <a:rPr lang="zh-CN" altLang="en-US" dirty="0"/>
              <a:t>特点：</a:t>
            </a:r>
            <a:endParaRPr lang="zh-CN" altLang="en-US" dirty="0"/>
          </a:p>
          <a:p>
            <a:pPr lvl="0"/>
            <a:r>
              <a:rPr lang="zh-CN" altLang="en-US" dirty="0"/>
              <a:t>执行效率高</a:t>
            </a:r>
            <a:endParaRPr lang="zh-CN" altLang="en-US" dirty="0"/>
          </a:p>
          <a:p>
            <a:pPr lvl="0"/>
            <a:r>
              <a:rPr lang="zh-CN" altLang="en-US" dirty="0"/>
              <a:t>不直观，不易查错，生产效率低。</a:t>
            </a:r>
            <a:endParaRPr lang="zh-CN" altLang="en-US" dirty="0"/>
          </a:p>
          <a:p>
            <a:pPr lvl="0"/>
            <a:r>
              <a:rPr lang="en-US" altLang="zh-CN" dirty="0"/>
              <a:t>2</a:t>
            </a:r>
            <a:r>
              <a:rPr lang="zh-CN" altLang="en-US" dirty="0"/>
              <a:t>。汇编语言</a:t>
            </a:r>
            <a:endParaRPr lang="zh-CN" altLang="en-US" dirty="0"/>
          </a:p>
          <a:p>
            <a:pPr lvl="0"/>
            <a:r>
              <a:rPr lang="zh-CN" altLang="en-US" dirty="0"/>
              <a:t>定义：用助记符号描述的指令系统</a:t>
            </a:r>
            <a:endParaRPr lang="zh-CN" altLang="en-US" dirty="0"/>
          </a:p>
          <a:p>
            <a:pPr lvl="0"/>
            <a:r>
              <a:rPr lang="zh-CN" altLang="en-US" dirty="0"/>
              <a:t>特点：</a:t>
            </a:r>
            <a:endParaRPr lang="zh-CN" altLang="en-US" dirty="0"/>
          </a:p>
          <a:p>
            <a:pPr lvl="0"/>
            <a:r>
              <a:rPr lang="zh-CN" altLang="en-US" dirty="0"/>
              <a:t>生产效率高，质量好，执行效率较高；</a:t>
            </a:r>
            <a:endParaRPr lang="zh-CN" altLang="en-US" dirty="0"/>
          </a:p>
          <a:p>
            <a:pPr lvl="0"/>
            <a:r>
              <a:rPr lang="zh-CN" altLang="en-US" dirty="0"/>
              <a:t>要经汇编程序汇编成目标程序（机器语言）才能执行，依赖硬件。</a:t>
            </a:r>
            <a:endParaRPr lang="zh-CN" altLang="en-US" dirty="0"/>
          </a:p>
          <a:p>
            <a:pPr lvl="0"/>
            <a:r>
              <a:rPr lang="zh-CN" altLang="en-US" dirty="0"/>
              <a:t>（面向机器的语言</a:t>
            </a:r>
            <a:r>
              <a:rPr lang="en-US" altLang="zh-CN" dirty="0"/>
              <a:t>----</a:t>
            </a:r>
            <a:r>
              <a:rPr lang="zh-CN" altLang="en-US" dirty="0"/>
              <a:t>依</a:t>
            </a:r>
            <a:r>
              <a:rPr lang="en-US" altLang="zh-CN" dirty="0"/>
              <a:t>CPU</a:t>
            </a:r>
            <a:r>
              <a:rPr lang="zh-CN" altLang="en-US" dirty="0"/>
              <a:t>不同而异）</a:t>
            </a:r>
            <a:endParaRPr lang="zh-CN" altLang="en-US" dirty="0"/>
          </a:p>
          <a:p>
            <a:pPr lvl="0"/>
            <a:r>
              <a:rPr lang="en-US" altLang="zh-CN" dirty="0"/>
              <a:t>3</a:t>
            </a:r>
            <a:r>
              <a:rPr lang="zh-CN" altLang="en-US" dirty="0"/>
              <a:t>。高级语言</a:t>
            </a:r>
            <a:endParaRPr lang="zh-CN" altLang="en-US" dirty="0"/>
          </a:p>
          <a:p>
            <a:pPr lvl="0"/>
            <a:r>
              <a:rPr lang="zh-CN" altLang="en-US" dirty="0"/>
              <a:t>特点：</a:t>
            </a:r>
            <a:endParaRPr lang="zh-CN" altLang="en-US" dirty="0"/>
          </a:p>
          <a:p>
            <a:pPr lvl="0"/>
            <a:r>
              <a:rPr lang="zh-CN" altLang="en-US" dirty="0"/>
              <a:t>编程效率高，不必考虑硬件；</a:t>
            </a:r>
            <a:endParaRPr lang="zh-CN" altLang="en-US" dirty="0"/>
          </a:p>
          <a:p>
            <a:pPr lvl="0"/>
            <a:r>
              <a:rPr lang="zh-CN" altLang="en-US" dirty="0"/>
              <a:t>执行效率低，要经编译、连接后才能执行。</a:t>
            </a:r>
            <a:endParaRPr lang="zh-CN" altLang="en-US" dirty="0"/>
          </a:p>
          <a:p>
            <a:pPr lvl="0"/>
            <a:r>
              <a:rPr lang="zh-CN" altLang="en-US" dirty="0"/>
              <a:t>面向过程的程序设计语言</a:t>
            </a:r>
            <a:endParaRPr lang="zh-CN" altLang="en-US" dirty="0"/>
          </a:p>
          <a:p>
            <a:pPr lvl="0"/>
            <a:r>
              <a:rPr lang="zh-CN" altLang="en-US" dirty="0"/>
              <a:t>认为解题过程是数据被加工的过程</a:t>
            </a:r>
            <a:endParaRPr lang="zh-CN" altLang="en-US" dirty="0"/>
          </a:p>
          <a:p>
            <a:pPr lvl="0"/>
            <a:r>
              <a:rPr lang="zh-CN" altLang="en-US" dirty="0"/>
              <a:t>程序</a:t>
            </a:r>
            <a:r>
              <a:rPr lang="en-US" altLang="zh-CN" dirty="0"/>
              <a:t>=</a:t>
            </a:r>
            <a:r>
              <a:rPr lang="zh-CN" altLang="en-US" dirty="0"/>
              <a:t>数据结构</a:t>
            </a:r>
            <a:r>
              <a:rPr lang="en-US" altLang="zh-CN" dirty="0"/>
              <a:t>+</a:t>
            </a:r>
            <a:r>
              <a:rPr lang="zh-CN" altLang="en-US" dirty="0"/>
              <a:t>算法</a:t>
            </a:r>
            <a:endParaRPr lang="zh-CN" altLang="en-US" dirty="0"/>
          </a:p>
          <a:p>
            <a:pPr lvl="0"/>
            <a:r>
              <a:rPr lang="en-US" altLang="zh-CN" dirty="0"/>
              <a:t>C</a:t>
            </a:r>
            <a:r>
              <a:rPr lang="zh-CN" altLang="en-US" dirty="0"/>
              <a:t>语言是面向过程的高级语言</a:t>
            </a:r>
            <a:endParaRPr lang="zh-CN" altLang="en-US" dirty="0"/>
          </a:p>
          <a:p>
            <a:pPr lvl="0"/>
            <a:r>
              <a:rPr lang="zh-CN" altLang="en-US" dirty="0"/>
              <a:t>           面向对象的程序设计语言</a:t>
            </a:r>
            <a:endParaRPr lang="zh-CN" altLang="en-US" dirty="0"/>
          </a:p>
          <a:p>
            <a:pPr lvl="0"/>
            <a:r>
              <a:rPr lang="zh-CN" altLang="en-US" dirty="0"/>
              <a:t>一种结构模拟方法。认为：现实世界由对象组成，对象是数据和方法的封装体；客观世界可以分类，每个对象是类的一个实例。</a:t>
            </a:r>
            <a:endParaRPr lang="zh-CN" altLang="en-US" dirty="0"/>
          </a:p>
          <a:p>
            <a:pPr lvl="0"/>
            <a:r>
              <a:rPr lang="zh-CN" altLang="en-US" dirty="0"/>
              <a:t>特点：比面向过程的语言更清晰、易懂，适宜编更大规模程序，是程序设计的主流</a:t>
            </a:r>
            <a:endParaRPr lang="zh-CN" altLang="en-US" dirty="0"/>
          </a:p>
          <a:p>
            <a:pPr lvl="0"/>
            <a:endParaRPr lang="zh-CN" altLang="en-US" dirty="0"/>
          </a:p>
          <a:p>
            <a:pPr lvl="0"/>
            <a:r>
              <a:rPr lang="zh-CN" altLang="en-US" dirty="0"/>
              <a:t>程序设计语言基本成分：</a:t>
            </a:r>
            <a:endParaRPr lang="zh-CN" altLang="en-US" dirty="0"/>
          </a:p>
          <a:p>
            <a:pPr lvl="0"/>
            <a:r>
              <a:rPr lang="zh-CN" altLang="en-US" dirty="0"/>
              <a:t>。数据成分</a:t>
            </a:r>
            <a:endParaRPr lang="zh-CN" altLang="en-US" dirty="0"/>
          </a:p>
          <a:p>
            <a:pPr lvl="0"/>
            <a:r>
              <a:rPr lang="zh-CN" altLang="en-US" dirty="0"/>
              <a:t>。运算成分</a:t>
            </a:r>
            <a:endParaRPr lang="zh-CN" altLang="en-US" dirty="0"/>
          </a:p>
          <a:p>
            <a:pPr lvl="0"/>
            <a:r>
              <a:rPr lang="zh-CN" altLang="en-US" dirty="0"/>
              <a:t>。控制成分</a:t>
            </a:r>
            <a:endParaRPr lang="zh-CN" altLang="en-US" dirty="0"/>
          </a:p>
          <a:p>
            <a:pPr lvl="0"/>
            <a:r>
              <a:rPr lang="zh-CN" altLang="en-US" dirty="0"/>
              <a:t>。传输成分	</a:t>
            </a:r>
            <a:endParaRPr lang="zh-CN" altLang="en-US" dirty="0"/>
          </a:p>
          <a:p>
            <a:pPr lvl="0"/>
            <a:endParaRPr lang="zh-CN" altLang="en-US" dirty="0"/>
          </a:p>
          <a:p>
            <a:pPr lvl="0"/>
            <a:r>
              <a:rPr lang="zh-CN" altLang="en-US" dirty="0"/>
              <a:t>程序设计语言定义：用于书写计算机程序的语言。通常指实现高级语言。</a:t>
            </a:r>
            <a:endParaRPr lang="zh-CN" altLang="en-US" dirty="0"/>
          </a:p>
          <a:p>
            <a:pPr lvl="0"/>
            <a:r>
              <a:rPr lang="zh-CN" altLang="en-US" dirty="0"/>
              <a:t>语言的基础是一组记号与一组规则。</a:t>
            </a:r>
            <a:endParaRPr lang="zh-CN" altLang="en-US" dirty="0"/>
          </a:p>
          <a:p>
            <a:pPr lvl="0"/>
            <a:r>
              <a:rPr lang="zh-CN" altLang="en-US" dirty="0"/>
              <a:t>程序设计语言包括：</a:t>
            </a:r>
            <a:endParaRPr lang="zh-CN" altLang="en-US" dirty="0"/>
          </a:p>
          <a:p>
            <a:pPr lvl="0"/>
            <a:r>
              <a:rPr lang="zh-CN" altLang="en-US" dirty="0"/>
              <a:t>语法：记号的组合规则</a:t>
            </a:r>
            <a:endParaRPr lang="zh-CN" altLang="en-US" dirty="0"/>
          </a:p>
          <a:p>
            <a:pPr lvl="0"/>
            <a:r>
              <a:rPr lang="zh-CN" altLang="en-US" dirty="0"/>
              <a:t>语义：记号的特定意义</a:t>
            </a:r>
            <a:endParaRPr lang="zh-CN" altLang="en-US" dirty="0"/>
          </a:p>
          <a:p>
            <a:pPr lvl="0"/>
            <a:r>
              <a:rPr lang="zh-CN" altLang="en-US" dirty="0"/>
              <a:t>语用：程序与使用者的关系</a:t>
            </a:r>
            <a:endParaRPr lang="zh-CN" altLang="en-US" dirty="0"/>
          </a:p>
          <a:p>
            <a:pPr lvl="0"/>
            <a:endParaRPr lang="zh-CN" altLang="en-US" dirty="0"/>
          </a:p>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6626" name="幻灯片图像占位符 724993"/>
          <p:cNvSpPr>
            <a:spLocks noRot="1" noTextEdit="1"/>
          </p:cNvSpPr>
          <p:nvPr>
            <p:ph type="sldImg"/>
          </p:nvPr>
        </p:nvSpPr>
        <p:spPr/>
      </p:sp>
      <p:sp>
        <p:nvSpPr>
          <p:cNvPr id="26627" name="文本占位符 724994"/>
          <p:cNvSpPr>
            <a:spLocks noGrp="1"/>
          </p:cNvSpPr>
          <p:nvPr>
            <p:ph type="body"/>
          </p:nvPr>
        </p:nvSpPr>
        <p:spPr>
          <a:xfrm>
            <a:off x="914400" y="4343400"/>
            <a:ext cx="5029200" cy="4114800"/>
          </a:xfrm>
        </p:spPr>
        <p:txBody>
          <a:bodyPr anchor="t" anchorCtr="0"/>
          <a:p>
            <a:pPr lvl="0"/>
            <a:r>
              <a:rPr lang="en-US" altLang="zh-CN" dirty="0"/>
              <a:t>1946</a:t>
            </a:r>
            <a:r>
              <a:rPr lang="zh-CN" altLang="en-US" dirty="0"/>
              <a:t>年，第一台电子计算机问世，应用领域迅速扩大，软硬件飞速发展，程序设计语言相继问世。</a:t>
            </a:r>
            <a:endParaRPr lang="zh-CN" altLang="en-US" dirty="0"/>
          </a:p>
          <a:p>
            <a:pPr lvl="0"/>
            <a:r>
              <a:rPr lang="zh-CN" altLang="en-US" dirty="0"/>
              <a:t>程序设计语言</a:t>
            </a:r>
            <a:r>
              <a:rPr lang="en-US" altLang="zh-CN" dirty="0"/>
              <a:t>:</a:t>
            </a:r>
            <a:r>
              <a:rPr lang="zh-CN" altLang="en-US" dirty="0"/>
              <a:t>将自然语言形式化为有格式的语言</a:t>
            </a:r>
            <a:endParaRPr lang="zh-CN" altLang="en-US" dirty="0"/>
          </a:p>
          <a:p>
            <a:pPr lvl="0"/>
            <a:r>
              <a:rPr lang="en-US" altLang="zh-CN" dirty="0"/>
              <a:t>1</a:t>
            </a:r>
            <a:r>
              <a:rPr lang="zh-CN" altLang="en-US" dirty="0"/>
              <a:t>。机器语言：</a:t>
            </a:r>
            <a:endParaRPr lang="zh-CN" altLang="en-US" dirty="0"/>
          </a:p>
          <a:p>
            <a:pPr lvl="2" indent="0">
              <a:buClr>
                <a:schemeClr val="tx2"/>
              </a:buClr>
              <a:buChar char="•"/>
            </a:pPr>
            <a:r>
              <a:rPr lang="zh-CN" altLang="en-US" dirty="0"/>
              <a:t>计算机能够认识的语言</a:t>
            </a:r>
            <a:endParaRPr lang="zh-CN" altLang="en-US" dirty="0"/>
          </a:p>
          <a:p>
            <a:pPr lvl="2" indent="0">
              <a:buClr>
                <a:schemeClr val="tx2"/>
              </a:buClr>
              <a:buChar char="•"/>
            </a:pPr>
            <a:r>
              <a:rPr lang="zh-CN" altLang="en-US" dirty="0"/>
              <a:t>计算机的基础是数字电路</a:t>
            </a:r>
            <a:endParaRPr lang="zh-CN" altLang="en-US" dirty="0"/>
          </a:p>
          <a:p>
            <a:pPr lvl="2" indent="0">
              <a:buClr>
                <a:schemeClr val="tx2"/>
              </a:buClr>
              <a:buChar char="•"/>
            </a:pPr>
            <a:r>
              <a:rPr lang="zh-CN" altLang="en-US" dirty="0"/>
              <a:t>机器语言就是数字电路里的电信号</a:t>
            </a:r>
            <a:endParaRPr lang="zh-CN" altLang="en-US" dirty="0"/>
          </a:p>
          <a:p>
            <a:pPr lvl="2" indent="0">
              <a:buClr>
                <a:schemeClr val="tx2"/>
              </a:buClr>
              <a:buChar char="•"/>
            </a:pPr>
            <a:r>
              <a:rPr lang="zh-CN" altLang="en-US" dirty="0"/>
              <a:t>将在</a:t>
            </a:r>
            <a:r>
              <a:rPr lang="en-US" altLang="zh-CN" dirty="0"/>
              <a:t>《</a:t>
            </a:r>
            <a:r>
              <a:rPr lang="zh-CN" altLang="en-US" dirty="0"/>
              <a:t>计算机组成</a:t>
            </a:r>
            <a:r>
              <a:rPr lang="en-US" altLang="zh-CN" dirty="0"/>
              <a:t>》</a:t>
            </a:r>
            <a:r>
              <a:rPr lang="zh-CN" altLang="en-US" dirty="0"/>
              <a:t>课程中学习</a:t>
            </a:r>
            <a:endParaRPr lang="zh-CN" altLang="en-US" dirty="0"/>
          </a:p>
          <a:p>
            <a:pPr lvl="2" indent="0">
              <a:buClr>
                <a:schemeClr val="tx2"/>
              </a:buClr>
              <a:buChar char="•"/>
            </a:pPr>
            <a:r>
              <a:rPr lang="zh-CN" altLang="en-US" dirty="0"/>
              <a:t>都是二进制文件</a:t>
            </a:r>
            <a:endParaRPr lang="zh-CN" altLang="en-US" dirty="0"/>
          </a:p>
          <a:p>
            <a:pPr lvl="2" indent="0">
              <a:buClr>
                <a:schemeClr val="tx2"/>
              </a:buClr>
              <a:buChar char="•"/>
            </a:pPr>
            <a:r>
              <a:rPr lang="zh-CN" altLang="en-US" dirty="0"/>
              <a:t>一条机器语言成为一条指令</a:t>
            </a:r>
            <a:endParaRPr lang="zh-CN" altLang="en-US" dirty="0"/>
          </a:p>
          <a:p>
            <a:pPr lvl="2" indent="0">
              <a:buClr>
                <a:schemeClr val="tx2"/>
              </a:buClr>
              <a:buChar char="•"/>
            </a:pPr>
            <a:r>
              <a:rPr lang="zh-CN" altLang="en-US" dirty="0"/>
              <a:t>指令是不可分割的最小功能单元</a:t>
            </a:r>
            <a:endParaRPr lang="zh-CN" altLang="en-US" dirty="0"/>
          </a:p>
          <a:p>
            <a:pPr lvl="0"/>
            <a:r>
              <a:rPr lang="zh-CN" altLang="en-US" dirty="0"/>
              <a:t>定义：一种</a:t>
            </a:r>
            <a:r>
              <a:rPr lang="en-US" altLang="zh-CN" dirty="0"/>
              <a:t>CPU</a:t>
            </a:r>
            <a:r>
              <a:rPr lang="zh-CN" altLang="en-US" dirty="0"/>
              <a:t>的指令系统，由该</a:t>
            </a:r>
            <a:r>
              <a:rPr lang="en-US" altLang="zh-CN" dirty="0"/>
              <a:t>CPU</a:t>
            </a:r>
            <a:r>
              <a:rPr lang="zh-CN" altLang="en-US" dirty="0"/>
              <a:t>可识别的</a:t>
            </a:r>
            <a:r>
              <a:rPr lang="en-US" altLang="zh-CN" dirty="0"/>
              <a:t>0</a:t>
            </a:r>
            <a:r>
              <a:rPr lang="zh-CN" altLang="en-US" dirty="0"/>
              <a:t>、</a:t>
            </a:r>
            <a:r>
              <a:rPr lang="en-US" altLang="zh-CN" dirty="0"/>
              <a:t>1</a:t>
            </a:r>
            <a:r>
              <a:rPr lang="zh-CN" altLang="en-US" dirty="0"/>
              <a:t>序列构成的指令码组成。</a:t>
            </a:r>
            <a:endParaRPr lang="zh-CN" altLang="en-US" dirty="0"/>
          </a:p>
          <a:p>
            <a:pPr lvl="0"/>
            <a:r>
              <a:rPr lang="zh-CN" altLang="en-US" dirty="0"/>
              <a:t>特点：</a:t>
            </a:r>
            <a:endParaRPr lang="zh-CN" altLang="en-US" dirty="0"/>
          </a:p>
          <a:p>
            <a:pPr lvl="0"/>
            <a:r>
              <a:rPr lang="zh-CN" altLang="en-US" dirty="0"/>
              <a:t>执行效率高</a:t>
            </a:r>
            <a:endParaRPr lang="zh-CN" altLang="en-US" dirty="0"/>
          </a:p>
          <a:p>
            <a:pPr lvl="0"/>
            <a:r>
              <a:rPr lang="zh-CN" altLang="en-US" dirty="0"/>
              <a:t>不直观，不易查错，生产效率低。</a:t>
            </a:r>
            <a:endParaRPr lang="zh-CN" altLang="en-US" dirty="0"/>
          </a:p>
          <a:p>
            <a:pPr lvl="0"/>
            <a:r>
              <a:rPr lang="en-US" altLang="zh-CN" dirty="0"/>
              <a:t>2</a:t>
            </a:r>
            <a:r>
              <a:rPr lang="zh-CN" altLang="en-US" dirty="0"/>
              <a:t>。汇编语言</a:t>
            </a:r>
            <a:endParaRPr lang="zh-CN" altLang="en-US" dirty="0"/>
          </a:p>
          <a:p>
            <a:pPr lvl="0"/>
            <a:r>
              <a:rPr lang="zh-CN" altLang="en-US" dirty="0"/>
              <a:t>定义：用助记符号描述的指令系统</a:t>
            </a:r>
            <a:endParaRPr lang="zh-CN" altLang="en-US" dirty="0"/>
          </a:p>
          <a:p>
            <a:pPr lvl="0"/>
            <a:r>
              <a:rPr lang="zh-CN" altLang="en-US" dirty="0"/>
              <a:t>特点：</a:t>
            </a:r>
            <a:endParaRPr lang="zh-CN" altLang="en-US" dirty="0"/>
          </a:p>
          <a:p>
            <a:pPr lvl="0"/>
            <a:r>
              <a:rPr lang="zh-CN" altLang="en-US" dirty="0"/>
              <a:t>生产效率高，质量好，执行效率较高；</a:t>
            </a:r>
            <a:endParaRPr lang="zh-CN" altLang="en-US" dirty="0"/>
          </a:p>
          <a:p>
            <a:pPr lvl="0"/>
            <a:r>
              <a:rPr lang="zh-CN" altLang="en-US" dirty="0"/>
              <a:t>要经汇编程序汇编成目标程序（机器语言）才能执行，依赖硬件。</a:t>
            </a:r>
            <a:endParaRPr lang="zh-CN" altLang="en-US" dirty="0"/>
          </a:p>
          <a:p>
            <a:pPr lvl="0"/>
            <a:r>
              <a:rPr lang="zh-CN" altLang="en-US" dirty="0"/>
              <a:t>（面向机器的语言</a:t>
            </a:r>
            <a:r>
              <a:rPr lang="en-US" altLang="zh-CN" dirty="0"/>
              <a:t>----</a:t>
            </a:r>
            <a:r>
              <a:rPr lang="zh-CN" altLang="en-US" dirty="0"/>
              <a:t>依</a:t>
            </a:r>
            <a:r>
              <a:rPr lang="en-US" altLang="zh-CN" dirty="0"/>
              <a:t>CPU</a:t>
            </a:r>
            <a:r>
              <a:rPr lang="zh-CN" altLang="en-US" dirty="0"/>
              <a:t>不同而异）</a:t>
            </a:r>
            <a:endParaRPr lang="zh-CN" altLang="en-US" dirty="0"/>
          </a:p>
          <a:p>
            <a:pPr lvl="0"/>
            <a:r>
              <a:rPr lang="en-US" altLang="zh-CN" dirty="0"/>
              <a:t>3</a:t>
            </a:r>
            <a:r>
              <a:rPr lang="zh-CN" altLang="en-US" dirty="0"/>
              <a:t>。高级语言</a:t>
            </a:r>
            <a:endParaRPr lang="zh-CN" altLang="en-US" dirty="0"/>
          </a:p>
          <a:p>
            <a:pPr lvl="0"/>
            <a:r>
              <a:rPr lang="zh-CN" altLang="en-US" dirty="0"/>
              <a:t>特点：</a:t>
            </a:r>
            <a:endParaRPr lang="zh-CN" altLang="en-US" dirty="0"/>
          </a:p>
          <a:p>
            <a:pPr lvl="0"/>
            <a:r>
              <a:rPr lang="zh-CN" altLang="en-US" dirty="0"/>
              <a:t>编程效率高，不必考虑硬件；</a:t>
            </a:r>
            <a:endParaRPr lang="zh-CN" altLang="en-US" dirty="0"/>
          </a:p>
          <a:p>
            <a:pPr lvl="0"/>
            <a:r>
              <a:rPr lang="zh-CN" altLang="en-US" dirty="0"/>
              <a:t>执行效率低，要经编译、连接后才能执行。</a:t>
            </a:r>
            <a:endParaRPr lang="zh-CN" altLang="en-US" dirty="0"/>
          </a:p>
          <a:p>
            <a:pPr lvl="0"/>
            <a:r>
              <a:rPr lang="zh-CN" altLang="en-US" dirty="0"/>
              <a:t>面向过程的程序设计语言</a:t>
            </a:r>
            <a:endParaRPr lang="zh-CN" altLang="en-US" dirty="0"/>
          </a:p>
          <a:p>
            <a:pPr lvl="0"/>
            <a:r>
              <a:rPr lang="zh-CN" altLang="en-US" dirty="0"/>
              <a:t>认为解题过程是数据被加工的过程</a:t>
            </a:r>
            <a:endParaRPr lang="zh-CN" altLang="en-US" dirty="0"/>
          </a:p>
          <a:p>
            <a:pPr lvl="0"/>
            <a:r>
              <a:rPr lang="zh-CN" altLang="en-US" dirty="0"/>
              <a:t>程序</a:t>
            </a:r>
            <a:r>
              <a:rPr lang="en-US" altLang="zh-CN" dirty="0"/>
              <a:t>=</a:t>
            </a:r>
            <a:r>
              <a:rPr lang="zh-CN" altLang="en-US" dirty="0"/>
              <a:t>数据结构</a:t>
            </a:r>
            <a:r>
              <a:rPr lang="en-US" altLang="zh-CN" dirty="0"/>
              <a:t>+</a:t>
            </a:r>
            <a:r>
              <a:rPr lang="zh-CN" altLang="en-US" dirty="0"/>
              <a:t>算法</a:t>
            </a:r>
            <a:endParaRPr lang="zh-CN" altLang="en-US" dirty="0"/>
          </a:p>
          <a:p>
            <a:pPr lvl="0"/>
            <a:r>
              <a:rPr lang="en-US" altLang="zh-CN" dirty="0"/>
              <a:t>C</a:t>
            </a:r>
            <a:r>
              <a:rPr lang="zh-CN" altLang="en-US" dirty="0"/>
              <a:t>语言是面向过程的高级语言</a:t>
            </a:r>
            <a:endParaRPr lang="zh-CN" altLang="en-US" dirty="0"/>
          </a:p>
          <a:p>
            <a:pPr lvl="0"/>
            <a:r>
              <a:rPr lang="zh-CN" altLang="en-US" dirty="0"/>
              <a:t>           面向对象的程序设计语言</a:t>
            </a:r>
            <a:endParaRPr lang="zh-CN" altLang="en-US" dirty="0"/>
          </a:p>
          <a:p>
            <a:pPr lvl="0"/>
            <a:r>
              <a:rPr lang="zh-CN" altLang="en-US" dirty="0"/>
              <a:t>一种结构模拟方法。认为：现实世界由对象组成，对象是数据和方法的封装体；客观世界可以分类，每个对象是类的一个实例。</a:t>
            </a:r>
            <a:endParaRPr lang="zh-CN" altLang="en-US" dirty="0"/>
          </a:p>
          <a:p>
            <a:pPr lvl="0"/>
            <a:r>
              <a:rPr lang="zh-CN" altLang="en-US" dirty="0"/>
              <a:t>特点：比面向过程的语言更清晰、易懂，适宜编更大规模程序，是程序设计的主流</a:t>
            </a:r>
            <a:endParaRPr lang="zh-CN" altLang="en-US" dirty="0"/>
          </a:p>
          <a:p>
            <a:pPr lvl="0"/>
            <a:endParaRPr lang="zh-CN" altLang="en-US" dirty="0"/>
          </a:p>
          <a:p>
            <a:pPr lvl="0"/>
            <a:r>
              <a:rPr lang="zh-CN" altLang="en-US" dirty="0"/>
              <a:t>程序设计语言基本成分：</a:t>
            </a:r>
            <a:endParaRPr lang="zh-CN" altLang="en-US" dirty="0"/>
          </a:p>
          <a:p>
            <a:pPr lvl="0"/>
            <a:r>
              <a:rPr lang="zh-CN" altLang="en-US" dirty="0"/>
              <a:t>。数据成分</a:t>
            </a:r>
            <a:endParaRPr lang="zh-CN" altLang="en-US" dirty="0"/>
          </a:p>
          <a:p>
            <a:pPr lvl="0"/>
            <a:r>
              <a:rPr lang="zh-CN" altLang="en-US" dirty="0"/>
              <a:t>。运算成分</a:t>
            </a:r>
            <a:endParaRPr lang="zh-CN" altLang="en-US" dirty="0"/>
          </a:p>
          <a:p>
            <a:pPr lvl="0"/>
            <a:r>
              <a:rPr lang="zh-CN" altLang="en-US" dirty="0"/>
              <a:t>。控制成分</a:t>
            </a:r>
            <a:endParaRPr lang="zh-CN" altLang="en-US" dirty="0"/>
          </a:p>
          <a:p>
            <a:pPr lvl="0"/>
            <a:r>
              <a:rPr lang="zh-CN" altLang="en-US" dirty="0"/>
              <a:t>。传输成分	</a:t>
            </a:r>
            <a:endParaRPr lang="zh-CN" altLang="en-US" dirty="0"/>
          </a:p>
          <a:p>
            <a:pPr lvl="0"/>
            <a:endParaRPr lang="zh-CN" altLang="en-US" dirty="0"/>
          </a:p>
          <a:p>
            <a:pPr lvl="0"/>
            <a:r>
              <a:rPr lang="zh-CN" altLang="en-US" dirty="0"/>
              <a:t>程序设计语言定义：用于书写计算机程序的语言。通常指实现高级语言。</a:t>
            </a:r>
            <a:endParaRPr lang="zh-CN" altLang="en-US" dirty="0"/>
          </a:p>
          <a:p>
            <a:pPr lvl="0"/>
            <a:r>
              <a:rPr lang="zh-CN" altLang="en-US" dirty="0"/>
              <a:t>语言的基础是一组记号与一组规则。</a:t>
            </a:r>
            <a:endParaRPr lang="zh-CN" altLang="en-US" dirty="0"/>
          </a:p>
          <a:p>
            <a:pPr lvl="0"/>
            <a:r>
              <a:rPr lang="zh-CN" altLang="en-US" dirty="0"/>
              <a:t>程序设计语言包括：</a:t>
            </a:r>
            <a:endParaRPr lang="zh-CN" altLang="en-US" dirty="0"/>
          </a:p>
          <a:p>
            <a:pPr lvl="0"/>
            <a:r>
              <a:rPr lang="zh-CN" altLang="en-US" dirty="0"/>
              <a:t>语法：记号的组合规则</a:t>
            </a:r>
            <a:endParaRPr lang="zh-CN" altLang="en-US" dirty="0"/>
          </a:p>
          <a:p>
            <a:pPr lvl="0"/>
            <a:r>
              <a:rPr lang="zh-CN" altLang="en-US" dirty="0"/>
              <a:t>语义：记号的特定意义</a:t>
            </a:r>
            <a:endParaRPr lang="zh-CN" altLang="en-US" dirty="0"/>
          </a:p>
          <a:p>
            <a:pPr lvl="0"/>
            <a:r>
              <a:rPr lang="zh-CN" altLang="en-US" dirty="0"/>
              <a:t>语用：程序与使用者的关系</a:t>
            </a:r>
            <a:endParaRPr lang="zh-CN" altLang="en-US" dirty="0"/>
          </a:p>
          <a:p>
            <a:pPr lvl="0"/>
            <a:endParaRPr lang="zh-CN" altLang="en-US" dirty="0"/>
          </a:p>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C4EF5B-1DB9-4DDC-9834-CC337B28755F}" type="slidenum">
              <a:rPr lang="en-US" altLang="zh-CN"/>
            </a:fld>
            <a:endParaRPr lang="en-US" altLang="zh-CN"/>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26F7884-3706-4116-92A7-4D58A6FDFD67}" type="slidenum">
              <a:rPr lang="en-US" altLang="zh-CN"/>
            </a:fld>
            <a:endParaRPr lang="en-US" altLang="zh-CN"/>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115888"/>
            <a:ext cx="2590800" cy="5980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14400" y="115888"/>
            <a:ext cx="7569200" cy="5980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8ED130F-3C06-4E9A-BD91-24FCEB94372E}" type="slidenum">
              <a:rPr lang="en-US" altLang="zh-CN"/>
            </a:fld>
            <a:endParaRPr lang="en-US" altLang="zh-CN"/>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457B42E-CD40-4C0E-BD55-24F184C2DD26}" type="slidenum">
              <a:rPr lang="en-US" altLang="zh-CN"/>
            </a:fld>
            <a:endParaRPr lang="en-US" altLang="zh-CN"/>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B09B01F-EC4D-490C-98B0-C0B10CA1FB66}" type="slidenum">
              <a:rPr lang="en-US" altLang="zh-CN"/>
            </a:fld>
            <a:endParaRPr lang="en-US" altLang="zh-CN"/>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341438"/>
            <a:ext cx="5080000" cy="475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41438"/>
            <a:ext cx="5080000" cy="475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E3F86E-0DA3-471F-BECD-172C93DD055A}" type="slidenum">
              <a:rPr lang="en-US" altLang="zh-CN"/>
            </a:fld>
            <a:endParaRPr lang="en-US" altLang="zh-CN"/>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3CA6B8E-7E13-45A1-9037-62A7BBCC4348}" type="slidenum">
              <a:rPr lang="en-US" altLang="zh-CN"/>
            </a:fld>
            <a:endParaRPr lang="en-US" altLang="zh-CN"/>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C4CA0FDB-3C96-4F80-8C31-ADBD4276175E}" type="slidenum">
              <a:rPr lang="en-US" altLang="zh-CN"/>
            </a:fld>
            <a:endParaRPr lang="en-US" altLang="zh-CN"/>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4F074644-8890-4B87-BCE1-58067874F27A}" type="slidenum">
              <a:rPr lang="en-US" altLang="zh-CN"/>
            </a:fld>
            <a:endParaRPr lang="en-US" altLang="zh-CN"/>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6A11B18-8425-4162-9BB0-67E841A41E5F}" type="slidenum">
              <a:rPr lang="en-US" altLang="zh-CN"/>
            </a:fld>
            <a:endParaRPr lang="en-US" altLang="zh-CN"/>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3E6B9FE-FBB9-4B6D-9067-BF370D4178D9}" type="slidenum">
              <a:rPr lang="en-US" altLang="zh-CN"/>
            </a:fld>
            <a:endParaRPr lang="en-US" altLang="zh-CN"/>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115888"/>
            <a:ext cx="103632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914400" y="1341438"/>
            <a:ext cx="10363200" cy="4754562"/>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ln>
          <a:effectLst/>
        </p:spPr>
        <p:txBody>
          <a:bodyPr vert="horz" wrap="square" lIns="91440" tIns="45720" rIns="91440" bIns="45720" numCol="1" anchor="t" anchorCtr="0" compatLnSpc="1"/>
          <a:lstStyle>
            <a:lvl1pPr>
              <a:defRPr sz="1400" b="1">
                <a:effectLst>
                  <a:outerShdw blurRad="38100" dist="38100" dir="2700000" algn="tl">
                    <a:srgbClr val="FFFFFF"/>
                  </a:outerShdw>
                </a:effectLst>
              </a:defRPr>
            </a:lvl1pPr>
          </a:lstStyle>
          <a:p>
            <a:endParaRPr lang="en-US" altLang="zh-CN"/>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40" tIns="45720" rIns="91440" bIns="45720" numCol="1" anchor="t" anchorCtr="0" compatLnSpc="1"/>
          <a:lstStyle>
            <a:lvl1pPr algn="ctr">
              <a:defRPr sz="1400" b="1">
                <a:effectLst>
                  <a:outerShdw blurRad="38100" dist="38100" dir="2700000" algn="tl">
                    <a:srgbClr val="FFFFFF"/>
                  </a:outerShdw>
                </a:effectLst>
              </a:defRPr>
            </a:lvl1pPr>
          </a:lstStyle>
          <a:p>
            <a:endParaRPr lang="en-US" altLang="zh-CN"/>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ln>
          <a:effectLst/>
        </p:spPr>
        <p:txBody>
          <a:bodyPr vert="horz" wrap="square" lIns="91440" tIns="45720" rIns="91440" bIns="45720" numCol="1" anchor="t" anchorCtr="0" compatLnSpc="1"/>
          <a:lstStyle>
            <a:lvl1pPr algn="r">
              <a:defRPr sz="1400" b="1">
                <a:effectLst>
                  <a:outerShdw blurRad="38100" dist="38100" dir="2700000" algn="tl">
                    <a:srgbClr val="FFFFFF"/>
                  </a:outerShdw>
                </a:effectLst>
              </a:defRPr>
            </a:lvl1pPr>
          </a:lstStyle>
          <a:p>
            <a:fld id="{629899A3-82C6-47AE-ADD4-5F1677F63D2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p:transition>
  <p:txStyles>
    <p:titleStyle>
      <a:lvl1pPr algn="ctr" rtl="0" fontAlgn="base">
        <a:spcBef>
          <a:spcPct val="0"/>
        </a:spcBef>
        <a:spcAft>
          <a:spcPct val="0"/>
        </a:spcAft>
        <a:defRPr kumimoji="1" sz="4400" b="1">
          <a:solidFill>
            <a:schemeClr val="tx2"/>
          </a:solidFill>
          <a:effectLst>
            <a:outerShdw blurRad="38100" dist="38100" dir="2700000" algn="tl">
              <a:srgbClr val="FFFFFF"/>
            </a:outerShdw>
          </a:effectLst>
          <a:latin typeface="+mj-lt"/>
          <a:ea typeface="+mj-ea"/>
          <a:cs typeface="+mj-cs"/>
        </a:defRPr>
      </a:lvl1pPr>
      <a:lvl2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b="1">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har char="–"/>
        <a:defRPr kumimoji="1" sz="2800" b="1">
          <a:solidFill>
            <a:schemeClr val="tx1"/>
          </a:solidFill>
          <a:effectLst>
            <a:outerShdw blurRad="38100" dist="38100" dir="2700000" algn="tl">
              <a:srgbClr val="FFFFFF"/>
            </a:outerShdw>
          </a:effectLst>
          <a:latin typeface="+mn-lt"/>
          <a:ea typeface="+mn-ea"/>
        </a:defRPr>
      </a:lvl2pPr>
      <a:lvl3pPr marL="1143000" indent="-228600" algn="l" rtl="0" fontAlgn="base">
        <a:spcBef>
          <a:spcPct val="20000"/>
        </a:spcBef>
        <a:spcAft>
          <a:spcPct val="0"/>
        </a:spcAft>
        <a:buChar char="•"/>
        <a:defRPr kumimoji="1" sz="2400" b="1">
          <a:solidFill>
            <a:schemeClr val="tx1"/>
          </a:solidFill>
          <a:effectLst>
            <a:outerShdw blurRad="38100" dist="38100" dir="2700000" algn="tl">
              <a:srgbClr val="FFFFFF"/>
            </a:outerShdw>
          </a:effectLst>
          <a:latin typeface="+mn-lt"/>
          <a:ea typeface="+mn-ea"/>
        </a:defRPr>
      </a:lvl3pPr>
      <a:lvl4pPr marL="1600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4pPr>
      <a:lvl5pPr marL="20574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5pPr>
      <a:lvl6pPr marL="25146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6pPr>
      <a:lvl7pPr marL="29718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7pPr>
      <a:lvl8pPr marL="34290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8pPr>
      <a:lvl9pPr marL="3886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2.wav"/></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image" Target="../media/image10.w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audio" Target="../media/audio4.wav"/><Relationship Id="rId1" Type="http://schemas.openxmlformats.org/officeDocument/2006/relationships/audio" Target="../media/audio3.wav"/></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audio" Target="../media/audio4.wav"/><Relationship Id="rId3" Type="http://schemas.openxmlformats.org/officeDocument/2006/relationships/audio" Target="../media/audio3.wav"/><Relationship Id="rId2" Type="http://schemas.openxmlformats.org/officeDocument/2006/relationships/image" Target="../media/image11.png"/><Relationship Id="rId1" Type="http://schemas.openxmlformats.org/officeDocument/2006/relationships/slide" Target="slide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audio" Target="../media/audio4.wav"/><Relationship Id="rId3" Type="http://schemas.openxmlformats.org/officeDocument/2006/relationships/audio" Target="../media/audio3.wav"/><Relationship Id="rId2" Type="http://schemas.openxmlformats.org/officeDocument/2006/relationships/image" Target="../media/image13.w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audio" Target="../media/audio3.wav"/></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audio" Target="../media/audio3.wav"/></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audio" Target="../media/audio3.wav"/></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audio" Target="../media/audio3.wav"/></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audio" Target="../media/audio3.wav"/></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audio" Target="../media/audio5.wav"/><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audio" Target="../media/audio5.wav"/><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audio" Target="../media/audio6.wav"/><Relationship Id="rId3" Type="http://schemas.openxmlformats.org/officeDocument/2006/relationships/audio" Target="../media/audio5.wav"/><Relationship Id="rId2" Type="http://schemas.openxmlformats.org/officeDocument/2006/relationships/audio" Target="../media/audio3.wav"/><Relationship Id="rId1" Type="http://schemas.openxmlformats.org/officeDocument/2006/relationships/audio" Target="../media/audio2.wav"/></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audio" Target="../media/audio5.wav"/><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1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2.wav"/></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1.xml"/><Relationship Id="rId5" Type="http://schemas.openxmlformats.org/officeDocument/2006/relationships/audio" Target="../media/audio3.wav"/><Relationship Id="rId4" Type="http://schemas.openxmlformats.org/officeDocument/2006/relationships/audio" Target="../media/audio2.wav"/><Relationship Id="rId3" Type="http://schemas.openxmlformats.org/officeDocument/2006/relationships/image" Target="../media/image17.jpeg"/><Relationship Id="rId2" Type="http://schemas.openxmlformats.org/officeDocument/2006/relationships/image" Target="../media/image16.emf"/><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3.wav"/><Relationship Id="rId1" Type="http://schemas.openxmlformats.org/officeDocument/2006/relationships/audio" Target="../media/audio2.wav"/></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2"/>
          <p:cNvSpPr>
            <a:spLocks noGrp="1"/>
          </p:cNvSpPr>
          <p:nvPr>
            <p:ph type="ctrTitle"/>
          </p:nvPr>
        </p:nvSpPr>
        <p:spPr>
          <a:xfrm>
            <a:off x="2135188" y="1837056"/>
            <a:ext cx="7772400" cy="92202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en-US" altLang="zh-CN" sz="5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C</a:t>
            </a:r>
            <a:r>
              <a:rPr kumimoji="0" lang="zh-CN" altLang="en-US" sz="5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程序设计</a:t>
            </a:r>
            <a:endParaRPr kumimoji="0" lang="zh-CN" altLang="en-US" sz="5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7890" name="Text Box 2"/>
          <p:cNvSpPr txBox="1">
            <a:spLocks noChangeArrowheads="1"/>
          </p:cNvSpPr>
          <p:nvPr/>
        </p:nvSpPr>
        <p:spPr bwMode="auto">
          <a:xfrm>
            <a:off x="551760" y="330200"/>
            <a:ext cx="3889375" cy="579438"/>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u"/>
              <a:tabLst>
                <a:tab pos="177800" algn="l"/>
              </a:tabLst>
            </a:pPr>
            <a:r>
              <a:rPr kumimoji="0" lang="zh-CN" altLang="en-US" sz="3200" b="1">
                <a:solidFill>
                  <a:srgbClr val="FF3300"/>
                </a:solidFill>
                <a:effectLst>
                  <a:outerShdw blurRad="38100" dist="38100" dir="2700000" algn="tl">
                    <a:srgbClr val="000000"/>
                  </a:outerShdw>
                </a:effectLst>
                <a:latin typeface="Arial" panose="020B0604020202020204" pitchFamily="34" charset="0"/>
                <a:ea typeface="隶书" panose="02010509060101010101" pitchFamily="49" charset="-122"/>
              </a:rPr>
              <a:t>学习内容</a:t>
            </a:r>
            <a:r>
              <a:rPr kumimoji="0" lang="zh-CN" altLang="en-US" b="1">
                <a:effectLst>
                  <a:outerShdw blurRad="38100" dist="38100" dir="2700000" algn="tl">
                    <a:srgbClr val="FFFFFF"/>
                  </a:outerShdw>
                </a:effectLst>
              </a:rPr>
              <a:t>  </a:t>
            </a:r>
            <a:endParaRPr kumimoji="0" lang="zh-CN" altLang="en-US"/>
          </a:p>
        </p:txBody>
      </p:sp>
      <p:sp>
        <p:nvSpPr>
          <p:cNvPr id="677891" name="Rectangle 3"/>
          <p:cNvSpPr>
            <a:spLocks noChangeArrowheads="1"/>
          </p:cNvSpPr>
          <p:nvPr/>
        </p:nvSpPr>
        <p:spPr bwMode="auto">
          <a:xfrm>
            <a:off x="1127448" y="1052737"/>
            <a:ext cx="10513168" cy="1944563"/>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28575">
            <a:solidFill>
              <a:srgbClr val="FF33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lIns="18000"/>
          <a:lstStyle/>
          <a:p>
            <a:pPr marL="633730" lvl="1" indent="-457200">
              <a:spcBef>
                <a:spcPct val="20000"/>
              </a:spcBef>
              <a:buClr>
                <a:srgbClr val="FF66FF"/>
              </a:buClr>
              <a:buFont typeface="Wingdings" panose="05000000000000000000" pitchFamily="2" charset="2"/>
              <a:buChar char="Ø"/>
            </a:pPr>
            <a:r>
              <a:rPr lang="zh-CN" altLang="en-US" b="1" dirty="0">
                <a:effectLst>
                  <a:outerShdw blurRad="38100" dist="38100" dir="2700000" algn="tl">
                    <a:srgbClr val="FFFFFF"/>
                  </a:outerShdw>
                </a:effectLst>
                <a:latin typeface="+mn-lt"/>
                <a:ea typeface="楷体" panose="02010609060101010101" pitchFamily="49" charset="-122"/>
              </a:rPr>
              <a:t>程序设计语言的发展及其特点</a:t>
            </a:r>
            <a:endParaRPr lang="zh-CN" altLang="en-US" b="1" dirty="0">
              <a:effectLst>
                <a:outerShdw blurRad="38100" dist="38100" dir="2700000" algn="tl">
                  <a:srgbClr val="FFFFFF"/>
                </a:outerShdw>
              </a:effectLst>
              <a:latin typeface="+mn-lt"/>
              <a:ea typeface="楷体" panose="02010609060101010101" pitchFamily="49" charset="-122"/>
            </a:endParaRPr>
          </a:p>
          <a:p>
            <a:pPr marL="633730" lvl="1" indent="-457200">
              <a:spcBef>
                <a:spcPct val="20000"/>
              </a:spcBef>
              <a:buClr>
                <a:srgbClr val="FF66FF"/>
              </a:buClr>
              <a:buFont typeface="Wingdings" panose="05000000000000000000" pitchFamily="2" charset="2"/>
              <a:buChar char="Ø"/>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语言的发展及其特点和应用</a:t>
            </a:r>
            <a:endParaRPr lang="zh-CN" altLang="en-US" b="1" dirty="0">
              <a:effectLst>
                <a:outerShdw blurRad="38100" dist="38100" dir="2700000" algn="tl">
                  <a:srgbClr val="FFFFFF"/>
                </a:outerShdw>
              </a:effectLst>
              <a:latin typeface="+mn-lt"/>
              <a:ea typeface="楷体" panose="02010609060101010101" pitchFamily="49" charset="-122"/>
            </a:endParaRPr>
          </a:p>
          <a:p>
            <a:pPr marL="633730" lvl="1" indent="-457200">
              <a:spcBef>
                <a:spcPct val="20000"/>
              </a:spcBef>
              <a:buClr>
                <a:srgbClr val="FF66FF"/>
              </a:buClr>
              <a:buFont typeface="Wingdings" panose="05000000000000000000" pitchFamily="2" charset="2"/>
              <a:buChar char="Ø"/>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语言程序的基本结构</a:t>
            </a:r>
            <a:endParaRPr lang="zh-CN" altLang="en-US" b="1" dirty="0">
              <a:effectLst>
                <a:outerShdw blurRad="38100" dist="38100" dir="2700000" algn="tl">
                  <a:srgbClr val="FFFFFF"/>
                </a:outerShdw>
              </a:effectLst>
              <a:latin typeface="+mn-lt"/>
              <a:ea typeface="楷体" panose="02010609060101010101" pitchFamily="49" charset="-122"/>
            </a:endParaRPr>
          </a:p>
          <a:p>
            <a:pPr marL="633730" lvl="1" indent="-457200">
              <a:spcBef>
                <a:spcPct val="20000"/>
              </a:spcBef>
              <a:buClr>
                <a:srgbClr val="FF66FF"/>
              </a:buClr>
              <a:buFont typeface="Wingdings" panose="05000000000000000000" pitchFamily="2" charset="2"/>
              <a:buChar char="Ø"/>
            </a:pPr>
            <a:r>
              <a:rPr lang="zh-CN" altLang="en-US" b="1" dirty="0">
                <a:effectLst>
                  <a:outerShdw blurRad="38100" dist="38100" dir="2700000" algn="tl">
                    <a:srgbClr val="FFFFFF"/>
                  </a:outerShdw>
                </a:effectLst>
                <a:latin typeface="+mn-lt"/>
                <a:ea typeface="楷体" panose="02010609060101010101" pitchFamily="49" charset="-122"/>
              </a:rPr>
              <a:t>编制</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语言程序的基本步骤</a:t>
            </a:r>
            <a:endParaRPr lang="zh-CN" altLang="en-US" b="1" dirty="0">
              <a:effectLst>
                <a:outerShdw blurRad="38100" dist="38100" dir="2700000" algn="tl">
                  <a:srgbClr val="FFFFFF"/>
                </a:outerShdw>
              </a:effectLst>
              <a:latin typeface="+mn-lt"/>
              <a:ea typeface="楷体" panose="02010609060101010101" pitchFamily="49" charset="-122"/>
            </a:endParaRPr>
          </a:p>
        </p:txBody>
      </p:sp>
      <p:sp>
        <p:nvSpPr>
          <p:cNvPr id="677899" name="AutoShape 11"/>
          <p:cNvSpPr>
            <a:spLocks noChangeArrowheads="1"/>
          </p:cNvSpPr>
          <p:nvPr/>
        </p:nvSpPr>
        <p:spPr bwMode="auto">
          <a:xfrm>
            <a:off x="2037660" y="4005263"/>
            <a:ext cx="6696075" cy="1871662"/>
          </a:xfrm>
          <a:prstGeom prst="cloudCallout">
            <a:avLst>
              <a:gd name="adj1" fmla="val 10195"/>
              <a:gd name="adj2" fmla="val -157939"/>
            </a:avLst>
          </a:prstGeom>
          <a:solidFill>
            <a:srgbClr val="00B0F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zh-CN" altLang="en-US" sz="2800" b="1" dirty="0">
                <a:solidFill>
                  <a:srgbClr val="FF0000"/>
                </a:solidFill>
                <a:ea typeface="隶书" panose="02010509060101010101" pitchFamily="49" charset="-122"/>
              </a:rPr>
              <a:t>了解历史</a:t>
            </a:r>
            <a:r>
              <a:rPr lang="en-US" altLang="zh-CN" sz="2800" b="1" dirty="0">
                <a:solidFill>
                  <a:srgbClr val="FF0000"/>
                </a:solidFill>
                <a:ea typeface="隶书" panose="02010509060101010101" pitchFamily="49" charset="-122"/>
              </a:rPr>
              <a:t>……</a:t>
            </a:r>
            <a:endParaRPr lang="en-US" altLang="zh-CN" sz="2800" b="1" dirty="0">
              <a:solidFill>
                <a:srgbClr val="FF0000"/>
              </a:solidFill>
              <a:ea typeface="隶书" panose="02010509060101010101" pitchFamily="49" charset="-122"/>
            </a:endParaRPr>
          </a:p>
          <a:p>
            <a:pPr algn="ctr"/>
            <a:r>
              <a:rPr kumimoji="0" lang="zh-CN" altLang="en-US" sz="2800" b="1" dirty="0">
                <a:solidFill>
                  <a:srgbClr val="FF0000"/>
                </a:solidFill>
                <a:ea typeface="隶书" panose="02010509060101010101" pitchFamily="49" charset="-122"/>
              </a:rPr>
              <a:t>抓住现在</a:t>
            </a:r>
            <a:r>
              <a:rPr kumimoji="0" lang="en-US" altLang="zh-CN" sz="2800" b="1" dirty="0">
                <a:solidFill>
                  <a:srgbClr val="FF0000"/>
                </a:solidFill>
                <a:ea typeface="隶书" panose="02010509060101010101" pitchFamily="49" charset="-122"/>
              </a:rPr>
              <a:t>……</a:t>
            </a:r>
            <a:endParaRPr kumimoji="0" lang="en-US" altLang="zh-CN" sz="2800" b="1" dirty="0">
              <a:solidFill>
                <a:srgbClr val="FF0000"/>
              </a:solidFill>
              <a:ea typeface="隶书" panose="02010509060101010101" pitchFamily="49" charset="-122"/>
            </a:endParaRPr>
          </a:p>
          <a:p>
            <a:pPr algn="ctr"/>
            <a:r>
              <a:rPr kumimoji="0" lang="zh-CN" altLang="en-US" sz="2800" b="1" dirty="0">
                <a:solidFill>
                  <a:srgbClr val="FF0000"/>
                </a:solidFill>
                <a:ea typeface="隶书" panose="02010509060101010101" pitchFamily="49" charset="-122"/>
              </a:rPr>
              <a:t>展望未来</a:t>
            </a:r>
            <a:r>
              <a:rPr kumimoji="0" lang="en-US" altLang="zh-CN" sz="2800" b="1" dirty="0">
                <a:solidFill>
                  <a:srgbClr val="FF0000"/>
                </a:solidFill>
                <a:ea typeface="隶书" panose="02010509060101010101" pitchFamily="49" charset="-122"/>
              </a:rPr>
              <a:t>……</a:t>
            </a:r>
            <a:endParaRPr kumimoji="0" lang="en-US" altLang="zh-CN" sz="2800" b="1" dirty="0">
              <a:solidFill>
                <a:srgbClr val="FF0000"/>
              </a:solidFill>
              <a:ea typeface="隶书" panose="02010509060101010101" pitchFamily="49" charset="-122"/>
            </a:endParaRPr>
          </a:p>
        </p:txBody>
      </p:sp>
      <p:grpSp>
        <p:nvGrpSpPr>
          <p:cNvPr id="677900" name="Group 12"/>
          <p:cNvGrpSpPr/>
          <p:nvPr/>
        </p:nvGrpSpPr>
        <p:grpSpPr bwMode="auto">
          <a:xfrm>
            <a:off x="-13391" y="0"/>
            <a:ext cx="446088" cy="6858000"/>
            <a:chOff x="0" y="0"/>
            <a:chExt cx="281" cy="4320"/>
          </a:xfrm>
        </p:grpSpPr>
        <p:sp>
          <p:nvSpPr>
            <p:cNvPr id="677901" name="Text Box 13"/>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677902" name="Text Box 14"/>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77891"/>
                                        </p:tgtEl>
                                        <p:attrNameLst>
                                          <p:attrName>style.visibility</p:attrName>
                                        </p:attrNameLst>
                                      </p:cBhvr>
                                      <p:to>
                                        <p:strVal val="visible"/>
                                      </p:to>
                                    </p:set>
                                    <p:animEffect transition="in" filter="diamond(in)">
                                      <p:cBhvr>
                                        <p:cTn id="7" dur="2000"/>
                                        <p:tgtEl>
                                          <p:spTgt spid="677891"/>
                                        </p:tgtEl>
                                      </p:cBhvr>
                                    </p:animEffect>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7899"/>
                                        </p:tgtEl>
                                        <p:attrNameLst>
                                          <p:attrName>style.visibility</p:attrName>
                                        </p:attrNameLst>
                                      </p:cBhvr>
                                      <p:to>
                                        <p:strVal val="visible"/>
                                      </p:to>
                                    </p:set>
                                    <p:anim calcmode="lin" valueType="num">
                                      <p:cBhvr additive="base">
                                        <p:cTn id="12" dur="500" fill="hold"/>
                                        <p:tgtEl>
                                          <p:spTgt spid="677899"/>
                                        </p:tgtEl>
                                        <p:attrNameLst>
                                          <p:attrName>ppt_x</p:attrName>
                                        </p:attrNameLst>
                                      </p:cBhvr>
                                      <p:tavLst>
                                        <p:tav tm="0">
                                          <p:val>
                                            <p:strVal val="#ppt_x"/>
                                          </p:val>
                                        </p:tav>
                                        <p:tav tm="100000">
                                          <p:val>
                                            <p:strVal val="#ppt_x"/>
                                          </p:val>
                                        </p:tav>
                                      </p:tavLst>
                                    </p:anim>
                                    <p:anim calcmode="lin" valueType="num">
                                      <p:cBhvr additive="base">
                                        <p:cTn id="13" dur="500" fill="hold"/>
                                        <p:tgtEl>
                                          <p:spTgt spid="67789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1" grpId="0" animBg="1"/>
      <p:bldP spid="6778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文本占位符 723969"/>
          <p:cNvSpPr>
            <a:spLocks noGrp="1"/>
          </p:cNvSpPr>
          <p:nvPr>
            <p:ph type="body" idx="1"/>
          </p:nvPr>
        </p:nvSpPr>
        <p:spPr>
          <a:xfrm>
            <a:off x="2047875" y="58738"/>
            <a:ext cx="7772400" cy="647700"/>
          </a:xfrm>
        </p:spPr>
        <p:txBody>
          <a:bodyPr/>
          <a:p>
            <a:pPr marL="342900" marR="0" indent="-342900" algn="just" defTabSz="914400" rtl="0" eaLnBrk="1" fontAlgn="base" latinLnBrk="0" hangingPunct="1">
              <a:lnSpc>
                <a:spcPct val="100000"/>
              </a:lnSpc>
              <a:spcBef>
                <a:spcPct val="20000"/>
              </a:spcBef>
              <a:spcAft>
                <a:spcPct val="0"/>
              </a:spcAft>
              <a:buClrTx/>
              <a:buSzTx/>
              <a:buFontTx/>
              <a:buNone/>
            </a:pPr>
            <a:r>
              <a:rPr kumimoji="0" lang="en-US" altLang="zh-CN"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2.1  </a:t>
            </a:r>
            <a:r>
              <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程序设计语言的发展及其特点</a:t>
            </a:r>
            <a:endPar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endParaRPr>
          </a:p>
        </p:txBody>
      </p:sp>
      <p:sp>
        <p:nvSpPr>
          <p:cNvPr id="21509" name="Rectangle 4"/>
          <p:cNvSpPr/>
          <p:nvPr/>
        </p:nvSpPr>
        <p:spPr>
          <a:xfrm>
            <a:off x="1895475" y="461963"/>
            <a:ext cx="8243888" cy="1314450"/>
          </a:xfrm>
          <a:prstGeom prst="rect">
            <a:avLst/>
          </a:prstGeom>
          <a:noFill/>
          <a:ln w="9525">
            <a:noFill/>
          </a:ln>
        </p:spPr>
        <p:txBody>
          <a:bodyPr anchor="b" anchorCtr="0"/>
          <a:p>
            <a:pPr eaLnBrk="0" hangingPunct="0"/>
            <a:r>
              <a:rPr lang="zh-CN" altLang="en-US" sz="4400" b="1" dirty="0">
                <a:solidFill>
                  <a:schemeClr val="tx2"/>
                </a:solidFill>
                <a:latin typeface="Verdana" panose="020B0604030504040204" pitchFamily="34" charset="0"/>
                <a:ea typeface="宋体" panose="02010600030101010101" pitchFamily="2" charset="-122"/>
              </a:rPr>
              <a:t>计算机基本工作过程</a:t>
            </a:r>
            <a:endParaRPr lang="zh-CN" altLang="en-US" sz="4400" b="1" dirty="0">
              <a:solidFill>
                <a:schemeClr val="tx2"/>
              </a:solidFill>
              <a:latin typeface="Verdana" panose="020B0604030504040204" pitchFamily="34" charset="0"/>
              <a:ea typeface="宋体" panose="02010600030101010101" pitchFamily="2" charset="-122"/>
            </a:endParaRPr>
          </a:p>
        </p:txBody>
      </p:sp>
      <p:grpSp>
        <p:nvGrpSpPr>
          <p:cNvPr id="21510" name="Group 5"/>
          <p:cNvGrpSpPr/>
          <p:nvPr/>
        </p:nvGrpSpPr>
        <p:grpSpPr>
          <a:xfrm>
            <a:off x="1776413" y="2924175"/>
            <a:ext cx="8677275" cy="3816350"/>
            <a:chOff x="2232" y="2130"/>
            <a:chExt cx="7190" cy="2665"/>
          </a:xfrm>
        </p:grpSpPr>
        <p:grpSp>
          <p:nvGrpSpPr>
            <p:cNvPr id="21511" name="Group 6"/>
            <p:cNvGrpSpPr/>
            <p:nvPr/>
          </p:nvGrpSpPr>
          <p:grpSpPr>
            <a:xfrm>
              <a:off x="2520" y="2298"/>
              <a:ext cx="6120" cy="2497"/>
              <a:chOff x="2160" y="2298"/>
              <a:chExt cx="6120" cy="2497"/>
            </a:xfrm>
          </p:grpSpPr>
          <p:sp>
            <p:nvSpPr>
              <p:cNvPr id="21512" name="Text Box 7"/>
              <p:cNvSpPr txBox="1"/>
              <p:nvPr/>
            </p:nvSpPr>
            <p:spPr>
              <a:xfrm>
                <a:off x="306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pPr algn="ct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输入</a:t>
                </a:r>
                <a:r>
                  <a:rPr lang="en-US"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输出</a:t>
                </a: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设备</a:t>
                </a:r>
                <a:endParaRPr lang="zh-CN" altLang="en-US" sz="1600" dirty="0">
                  <a:latin typeface="Verdana" panose="020B0604030504040204" pitchFamily="34" charset="0"/>
                  <a:ea typeface="宋体" panose="02010600030101010101" pitchFamily="2" charset="-122"/>
                </a:endParaRPr>
              </a:p>
            </p:txBody>
          </p:sp>
          <p:grpSp>
            <p:nvGrpSpPr>
              <p:cNvPr id="21513" name="Group 8"/>
              <p:cNvGrpSpPr/>
              <p:nvPr/>
            </p:nvGrpSpPr>
            <p:grpSpPr>
              <a:xfrm>
                <a:off x="5040" y="2454"/>
                <a:ext cx="1080" cy="780"/>
                <a:chOff x="5040" y="2454"/>
                <a:chExt cx="1080" cy="780"/>
              </a:xfrm>
            </p:grpSpPr>
            <p:sp>
              <p:nvSpPr>
                <p:cNvPr id="21514" name="Rectangle 9"/>
                <p:cNvSpPr/>
                <p:nvPr/>
              </p:nvSpPr>
              <p:spPr>
                <a:xfrm>
                  <a:off x="504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15" name="Text Box 10"/>
                <p:cNvSpPr txBox="1"/>
                <p:nvPr/>
              </p:nvSpPr>
              <p:spPr>
                <a:xfrm>
                  <a:off x="5040" y="2610"/>
                  <a:ext cx="1079"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存储器</a:t>
                  </a:r>
                  <a:endParaRPr lang="zh-CN" altLang="en-US" sz="1600" dirty="0">
                    <a:latin typeface="Verdana" panose="020B0604030504040204" pitchFamily="34" charset="0"/>
                    <a:ea typeface="宋体" panose="02010600030101010101" pitchFamily="2" charset="-122"/>
                  </a:endParaRPr>
                </a:p>
              </p:txBody>
            </p:sp>
          </p:grpSp>
          <p:grpSp>
            <p:nvGrpSpPr>
              <p:cNvPr id="21516" name="Group 11"/>
              <p:cNvGrpSpPr/>
              <p:nvPr/>
            </p:nvGrpSpPr>
            <p:grpSpPr>
              <a:xfrm>
                <a:off x="7020" y="2454"/>
                <a:ext cx="1080" cy="780"/>
                <a:chOff x="5040" y="2454"/>
                <a:chExt cx="1080" cy="780"/>
              </a:xfrm>
            </p:grpSpPr>
            <p:sp>
              <p:nvSpPr>
                <p:cNvPr id="21517" name="Rectangle 12"/>
                <p:cNvSpPr/>
                <p:nvPr/>
              </p:nvSpPr>
              <p:spPr>
                <a:xfrm>
                  <a:off x="504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18" name="Text Box 13"/>
                <p:cNvSpPr txBox="1"/>
                <p:nvPr/>
              </p:nvSpPr>
              <p:spPr>
                <a:xfrm>
                  <a:off x="5040" y="2610"/>
                  <a:ext cx="1079"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运算器</a:t>
                  </a:r>
                  <a:endParaRPr lang="zh-CN" altLang="en-US" sz="1600" dirty="0">
                    <a:latin typeface="Verdana" panose="020B0604030504040204" pitchFamily="34" charset="0"/>
                    <a:ea typeface="宋体" panose="02010600030101010101" pitchFamily="2" charset="-122"/>
                  </a:endParaRPr>
                </a:p>
              </p:txBody>
            </p:sp>
          </p:grpSp>
          <p:grpSp>
            <p:nvGrpSpPr>
              <p:cNvPr id="21519" name="Group 14"/>
              <p:cNvGrpSpPr/>
              <p:nvPr/>
            </p:nvGrpSpPr>
            <p:grpSpPr>
              <a:xfrm>
                <a:off x="5040" y="3858"/>
                <a:ext cx="1080" cy="780"/>
                <a:chOff x="5040" y="2454"/>
                <a:chExt cx="1080" cy="780"/>
              </a:xfrm>
            </p:grpSpPr>
            <p:sp>
              <p:nvSpPr>
                <p:cNvPr id="21520" name="Rectangle 15"/>
                <p:cNvSpPr/>
                <p:nvPr/>
              </p:nvSpPr>
              <p:spPr>
                <a:xfrm>
                  <a:off x="504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21" name="Text Box 16"/>
                <p:cNvSpPr txBox="1"/>
                <p:nvPr/>
              </p:nvSpPr>
              <p:spPr>
                <a:xfrm>
                  <a:off x="5040" y="2610"/>
                  <a:ext cx="1079"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控制器</a:t>
                  </a:r>
                  <a:endParaRPr lang="zh-CN" altLang="en-US" sz="1600" dirty="0">
                    <a:latin typeface="Verdana" panose="020B0604030504040204" pitchFamily="34" charset="0"/>
                    <a:ea typeface="宋体" panose="02010600030101010101" pitchFamily="2" charset="-122"/>
                  </a:endParaRPr>
                </a:p>
              </p:txBody>
            </p:sp>
          </p:grpSp>
          <p:sp>
            <p:nvSpPr>
              <p:cNvPr id="21522" name="Line 17"/>
              <p:cNvSpPr/>
              <p:nvPr/>
            </p:nvSpPr>
            <p:spPr>
              <a:xfrm>
                <a:off x="2160" y="2610"/>
                <a:ext cx="900" cy="0"/>
              </a:xfrm>
              <a:prstGeom prst="line">
                <a:avLst/>
              </a:prstGeom>
              <a:ln w="38100" cap="flat" cmpd="sng">
                <a:solidFill>
                  <a:srgbClr val="000000"/>
                </a:solidFill>
                <a:prstDash val="solid"/>
                <a:round/>
                <a:headEnd type="none" w="med" len="med"/>
                <a:tailEnd type="arrow" w="sm" len="med"/>
              </a:ln>
            </p:spPr>
          </p:sp>
          <p:sp>
            <p:nvSpPr>
              <p:cNvPr id="21523" name="Line 18"/>
              <p:cNvSpPr/>
              <p:nvPr/>
            </p:nvSpPr>
            <p:spPr>
              <a:xfrm>
                <a:off x="4140" y="2610"/>
                <a:ext cx="900" cy="1"/>
              </a:xfrm>
              <a:prstGeom prst="line">
                <a:avLst/>
              </a:prstGeom>
              <a:ln w="38100" cap="flat" cmpd="sng">
                <a:solidFill>
                  <a:srgbClr val="000000"/>
                </a:solidFill>
                <a:prstDash val="solid"/>
                <a:round/>
                <a:headEnd type="none" w="med" len="med"/>
                <a:tailEnd type="arrow" w="sm" len="med"/>
              </a:ln>
            </p:spPr>
          </p:sp>
          <p:sp>
            <p:nvSpPr>
              <p:cNvPr id="21524" name="Line 19"/>
              <p:cNvSpPr/>
              <p:nvPr/>
            </p:nvSpPr>
            <p:spPr>
              <a:xfrm>
                <a:off x="6120" y="2610"/>
                <a:ext cx="900" cy="1"/>
              </a:xfrm>
              <a:prstGeom prst="line">
                <a:avLst/>
              </a:prstGeom>
              <a:ln w="38100" cap="flat" cmpd="sng">
                <a:solidFill>
                  <a:srgbClr val="000000"/>
                </a:solidFill>
                <a:prstDash val="solid"/>
                <a:round/>
                <a:headEnd type="none" w="med" len="med"/>
                <a:tailEnd type="arrow" w="sm" len="med"/>
              </a:ln>
            </p:spPr>
          </p:sp>
          <p:sp>
            <p:nvSpPr>
              <p:cNvPr id="21525" name="Line 20"/>
              <p:cNvSpPr/>
              <p:nvPr/>
            </p:nvSpPr>
            <p:spPr>
              <a:xfrm>
                <a:off x="2160" y="3078"/>
                <a:ext cx="900" cy="1"/>
              </a:xfrm>
              <a:prstGeom prst="line">
                <a:avLst/>
              </a:prstGeom>
              <a:ln w="38100" cap="flat" cmpd="sng">
                <a:solidFill>
                  <a:srgbClr val="000000"/>
                </a:solidFill>
                <a:prstDash val="solid"/>
                <a:round/>
                <a:headEnd type="arrow" w="sm" len="med"/>
                <a:tailEnd type="none" w="sm" len="sm"/>
              </a:ln>
            </p:spPr>
          </p:sp>
          <p:sp>
            <p:nvSpPr>
              <p:cNvPr id="21526" name="Line 21"/>
              <p:cNvSpPr/>
              <p:nvPr/>
            </p:nvSpPr>
            <p:spPr>
              <a:xfrm>
                <a:off x="4140" y="3078"/>
                <a:ext cx="900" cy="1"/>
              </a:xfrm>
              <a:prstGeom prst="line">
                <a:avLst/>
              </a:prstGeom>
              <a:ln w="38100" cap="flat" cmpd="sng">
                <a:solidFill>
                  <a:srgbClr val="000000"/>
                </a:solidFill>
                <a:prstDash val="solid"/>
                <a:round/>
                <a:headEnd type="arrow" w="sm" len="med"/>
                <a:tailEnd type="none" w="sm" len="sm"/>
              </a:ln>
            </p:spPr>
          </p:sp>
          <p:sp>
            <p:nvSpPr>
              <p:cNvPr id="21527" name="Line 22"/>
              <p:cNvSpPr/>
              <p:nvPr/>
            </p:nvSpPr>
            <p:spPr>
              <a:xfrm>
                <a:off x="6120" y="3077"/>
                <a:ext cx="900" cy="1"/>
              </a:xfrm>
              <a:prstGeom prst="line">
                <a:avLst/>
              </a:prstGeom>
              <a:ln w="38100" cap="flat" cmpd="sng">
                <a:solidFill>
                  <a:srgbClr val="000000"/>
                </a:solidFill>
                <a:prstDash val="solid"/>
                <a:round/>
                <a:headEnd type="arrow" w="sm" len="med"/>
                <a:tailEnd type="none" w="sm" len="sm"/>
              </a:ln>
            </p:spPr>
          </p:sp>
          <p:sp>
            <p:nvSpPr>
              <p:cNvPr id="21528" name="Line 23"/>
              <p:cNvSpPr/>
              <p:nvPr/>
            </p:nvSpPr>
            <p:spPr>
              <a:xfrm>
                <a:off x="5220" y="3234"/>
                <a:ext cx="1" cy="624"/>
              </a:xfrm>
              <a:prstGeom prst="line">
                <a:avLst/>
              </a:prstGeom>
              <a:ln w="38100" cap="flat" cmpd="sng">
                <a:solidFill>
                  <a:srgbClr val="000000"/>
                </a:solidFill>
                <a:prstDash val="solid"/>
                <a:round/>
                <a:headEnd type="none" w="med" len="med"/>
                <a:tailEnd type="triangle" w="sm" len="sm"/>
              </a:ln>
            </p:spPr>
          </p:sp>
          <p:sp>
            <p:nvSpPr>
              <p:cNvPr id="21529" name="Line 24"/>
              <p:cNvSpPr/>
              <p:nvPr/>
            </p:nvSpPr>
            <p:spPr>
              <a:xfrm>
                <a:off x="5939" y="3234"/>
                <a:ext cx="1" cy="624"/>
              </a:xfrm>
              <a:prstGeom prst="line">
                <a:avLst/>
              </a:prstGeom>
              <a:ln w="38100" cap="flat" cmpd="sng">
                <a:solidFill>
                  <a:srgbClr val="000000"/>
                </a:solidFill>
                <a:prstDash val="solid"/>
                <a:round/>
                <a:headEnd type="triangle" w="sm" len="sm"/>
                <a:tailEnd type="none" w="sm" len="sm"/>
              </a:ln>
            </p:spPr>
          </p:sp>
          <p:sp>
            <p:nvSpPr>
              <p:cNvPr id="21530" name="Line 25"/>
              <p:cNvSpPr/>
              <p:nvPr/>
            </p:nvSpPr>
            <p:spPr>
              <a:xfrm>
                <a:off x="3600" y="4170"/>
                <a:ext cx="1440" cy="0"/>
              </a:xfrm>
              <a:prstGeom prst="line">
                <a:avLst/>
              </a:prstGeom>
              <a:ln w="38100" cap="flat" cmpd="sng">
                <a:solidFill>
                  <a:srgbClr val="000000"/>
                </a:solidFill>
                <a:prstDash val="solid"/>
                <a:round/>
                <a:headEnd type="none" w="med" len="med"/>
                <a:tailEnd type="none" w="med" len="med"/>
              </a:ln>
            </p:spPr>
          </p:sp>
          <p:sp>
            <p:nvSpPr>
              <p:cNvPr id="21531" name="Line 26"/>
              <p:cNvSpPr/>
              <p:nvPr/>
            </p:nvSpPr>
            <p:spPr>
              <a:xfrm>
                <a:off x="6120" y="4170"/>
                <a:ext cx="1440" cy="1"/>
              </a:xfrm>
              <a:prstGeom prst="line">
                <a:avLst/>
              </a:prstGeom>
              <a:ln w="38100" cap="flat" cmpd="sng">
                <a:solidFill>
                  <a:srgbClr val="000000"/>
                </a:solidFill>
                <a:prstDash val="solid"/>
                <a:round/>
                <a:headEnd type="none" w="med" len="med"/>
                <a:tailEnd type="none" w="med" len="med"/>
              </a:ln>
            </p:spPr>
          </p:sp>
          <p:sp>
            <p:nvSpPr>
              <p:cNvPr id="21532" name="Line 27"/>
              <p:cNvSpPr/>
              <p:nvPr/>
            </p:nvSpPr>
            <p:spPr>
              <a:xfrm>
                <a:off x="7559" y="3234"/>
                <a:ext cx="1" cy="936"/>
              </a:xfrm>
              <a:prstGeom prst="line">
                <a:avLst/>
              </a:prstGeom>
              <a:ln w="38100" cap="flat" cmpd="sng">
                <a:solidFill>
                  <a:srgbClr val="000000"/>
                </a:solidFill>
                <a:prstDash val="solid"/>
                <a:round/>
                <a:headEnd type="triangle" w="sm" len="sm"/>
                <a:tailEnd type="none" w="sm" len="sm"/>
              </a:ln>
            </p:spPr>
          </p:sp>
          <p:sp>
            <p:nvSpPr>
              <p:cNvPr id="21533" name="Line 28"/>
              <p:cNvSpPr/>
              <p:nvPr/>
            </p:nvSpPr>
            <p:spPr>
              <a:xfrm>
                <a:off x="3600" y="3234"/>
                <a:ext cx="1" cy="936"/>
              </a:xfrm>
              <a:prstGeom prst="line">
                <a:avLst/>
              </a:prstGeom>
              <a:ln w="38100" cap="flat" cmpd="sng">
                <a:solidFill>
                  <a:srgbClr val="000000"/>
                </a:solidFill>
                <a:prstDash val="solid"/>
                <a:round/>
                <a:headEnd type="triangle" w="sm" len="sm"/>
                <a:tailEnd type="none" w="sm" len="sm"/>
              </a:ln>
            </p:spPr>
          </p:sp>
          <p:sp>
            <p:nvSpPr>
              <p:cNvPr id="21534" name="Line 29"/>
              <p:cNvSpPr/>
              <p:nvPr/>
            </p:nvSpPr>
            <p:spPr>
              <a:xfrm>
                <a:off x="4860" y="3702"/>
                <a:ext cx="1980" cy="1"/>
              </a:xfrm>
              <a:prstGeom prst="line">
                <a:avLst/>
              </a:prstGeom>
              <a:ln w="28575" cap="rnd" cmpd="sng">
                <a:solidFill>
                  <a:srgbClr val="000000"/>
                </a:solidFill>
                <a:prstDash val="sysDot"/>
                <a:round/>
                <a:headEnd type="none" w="med" len="med"/>
                <a:tailEnd type="none" w="med" len="med"/>
              </a:ln>
            </p:spPr>
          </p:sp>
          <p:sp>
            <p:nvSpPr>
              <p:cNvPr id="21535" name="Line 30"/>
              <p:cNvSpPr/>
              <p:nvPr/>
            </p:nvSpPr>
            <p:spPr>
              <a:xfrm>
                <a:off x="4860" y="4794"/>
                <a:ext cx="1980" cy="1"/>
              </a:xfrm>
              <a:prstGeom prst="line">
                <a:avLst/>
              </a:prstGeom>
              <a:ln w="28575" cap="rnd" cmpd="sng">
                <a:solidFill>
                  <a:srgbClr val="000000"/>
                </a:solidFill>
                <a:prstDash val="sysDot"/>
                <a:round/>
                <a:headEnd type="none" w="med" len="med"/>
                <a:tailEnd type="none" w="med" len="med"/>
              </a:ln>
            </p:spPr>
          </p:sp>
          <p:sp>
            <p:nvSpPr>
              <p:cNvPr id="21536" name="Line 31"/>
              <p:cNvSpPr/>
              <p:nvPr/>
            </p:nvSpPr>
            <p:spPr>
              <a:xfrm>
                <a:off x="4860" y="3702"/>
                <a:ext cx="0" cy="1092"/>
              </a:xfrm>
              <a:prstGeom prst="line">
                <a:avLst/>
              </a:prstGeom>
              <a:ln w="28575" cap="rnd" cmpd="sng">
                <a:solidFill>
                  <a:srgbClr val="000000"/>
                </a:solidFill>
                <a:prstDash val="sysDot"/>
                <a:round/>
                <a:headEnd type="none" w="med" len="med"/>
                <a:tailEnd type="none" w="med" len="med"/>
              </a:ln>
            </p:spPr>
          </p:sp>
          <p:sp>
            <p:nvSpPr>
              <p:cNvPr id="21537" name="Line 32"/>
              <p:cNvSpPr/>
              <p:nvPr/>
            </p:nvSpPr>
            <p:spPr>
              <a:xfrm>
                <a:off x="6840" y="2298"/>
                <a:ext cx="1" cy="1404"/>
              </a:xfrm>
              <a:prstGeom prst="line">
                <a:avLst/>
              </a:prstGeom>
              <a:ln w="28575" cap="rnd" cmpd="sng">
                <a:solidFill>
                  <a:srgbClr val="000000"/>
                </a:solidFill>
                <a:prstDash val="sysDot"/>
                <a:round/>
                <a:headEnd type="none" w="med" len="med"/>
                <a:tailEnd type="none" w="med" len="med"/>
              </a:ln>
            </p:spPr>
          </p:sp>
          <p:sp>
            <p:nvSpPr>
              <p:cNvPr id="21538" name="Line 33"/>
              <p:cNvSpPr/>
              <p:nvPr/>
            </p:nvSpPr>
            <p:spPr>
              <a:xfrm>
                <a:off x="8279" y="2298"/>
                <a:ext cx="1" cy="1404"/>
              </a:xfrm>
              <a:prstGeom prst="line">
                <a:avLst/>
              </a:prstGeom>
              <a:ln w="28575" cap="rnd" cmpd="sng">
                <a:solidFill>
                  <a:srgbClr val="000000"/>
                </a:solidFill>
                <a:prstDash val="sysDot"/>
                <a:round/>
                <a:headEnd type="none" w="med" len="med"/>
                <a:tailEnd type="none" w="med" len="med"/>
              </a:ln>
            </p:spPr>
          </p:sp>
          <p:sp>
            <p:nvSpPr>
              <p:cNvPr id="21539" name="Line 34"/>
              <p:cNvSpPr/>
              <p:nvPr/>
            </p:nvSpPr>
            <p:spPr>
              <a:xfrm>
                <a:off x="6840" y="2298"/>
                <a:ext cx="1440" cy="1"/>
              </a:xfrm>
              <a:prstGeom prst="line">
                <a:avLst/>
              </a:prstGeom>
              <a:ln w="28575" cap="rnd" cmpd="sng">
                <a:solidFill>
                  <a:srgbClr val="000000"/>
                </a:solidFill>
                <a:prstDash val="sysDot"/>
                <a:round/>
                <a:headEnd type="none" w="med" len="med"/>
                <a:tailEnd type="none" w="med" len="med"/>
              </a:ln>
            </p:spPr>
          </p:sp>
          <p:sp>
            <p:nvSpPr>
              <p:cNvPr id="21540" name="Line 35"/>
              <p:cNvSpPr/>
              <p:nvPr/>
            </p:nvSpPr>
            <p:spPr>
              <a:xfrm>
                <a:off x="6840" y="4793"/>
                <a:ext cx="1440" cy="1"/>
              </a:xfrm>
              <a:prstGeom prst="line">
                <a:avLst/>
              </a:prstGeom>
              <a:ln w="28575" cap="rnd" cmpd="sng">
                <a:solidFill>
                  <a:srgbClr val="000000"/>
                </a:solidFill>
                <a:prstDash val="sysDot"/>
                <a:round/>
                <a:headEnd type="none" w="med" len="med"/>
                <a:tailEnd type="none" w="med" len="med"/>
              </a:ln>
            </p:spPr>
          </p:sp>
          <p:sp>
            <p:nvSpPr>
              <p:cNvPr id="21541" name="Line 36"/>
              <p:cNvSpPr/>
              <p:nvPr/>
            </p:nvSpPr>
            <p:spPr>
              <a:xfrm>
                <a:off x="8279" y="3702"/>
                <a:ext cx="1" cy="1092"/>
              </a:xfrm>
              <a:prstGeom prst="line">
                <a:avLst/>
              </a:prstGeom>
              <a:ln w="28575" cap="rnd" cmpd="sng">
                <a:solidFill>
                  <a:srgbClr val="000000"/>
                </a:solidFill>
                <a:prstDash val="sysDot"/>
                <a:round/>
                <a:headEnd type="none" w="med" len="med"/>
                <a:tailEnd type="none" w="med" len="med"/>
              </a:ln>
            </p:spPr>
          </p:sp>
        </p:grpSp>
        <p:sp>
          <p:nvSpPr>
            <p:cNvPr id="21542" name="Text Box 37"/>
            <p:cNvSpPr txBox="1"/>
            <p:nvPr/>
          </p:nvSpPr>
          <p:spPr>
            <a:xfrm>
              <a:off x="2232" y="2130"/>
              <a:ext cx="1356" cy="624"/>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源程序</a:t>
              </a: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和输入数据</a:t>
              </a:r>
              <a:endParaRPr lang="zh-CN" altLang="en-US" sz="1600" dirty="0">
                <a:latin typeface="Verdana" panose="020B0604030504040204" pitchFamily="34" charset="0"/>
                <a:ea typeface="宋体" panose="02010600030101010101" pitchFamily="2" charset="-122"/>
              </a:endParaRPr>
            </a:p>
          </p:txBody>
        </p:sp>
        <p:sp>
          <p:nvSpPr>
            <p:cNvPr id="21543" name="Text Box 38"/>
            <p:cNvSpPr txBox="1"/>
            <p:nvPr/>
          </p:nvSpPr>
          <p:spPr>
            <a:xfrm>
              <a:off x="2484" y="2742"/>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输出结果</a:t>
              </a:r>
              <a:endParaRPr lang="zh-CN" altLang="en-US" sz="1600" dirty="0">
                <a:latin typeface="Verdana" panose="020B0604030504040204" pitchFamily="34" charset="0"/>
                <a:ea typeface="宋体" panose="02010600030101010101" pitchFamily="2" charset="-122"/>
              </a:endParaRPr>
            </a:p>
          </p:txBody>
        </p:sp>
        <p:sp>
          <p:nvSpPr>
            <p:cNvPr id="21544" name="Text Box 39"/>
            <p:cNvSpPr txBox="1"/>
            <p:nvPr/>
          </p:nvSpPr>
          <p:spPr>
            <a:xfrm>
              <a:off x="6420" y="2262"/>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取出数据</a:t>
              </a:r>
              <a:endParaRPr lang="zh-CN" altLang="en-US" sz="1600" dirty="0">
                <a:latin typeface="Verdana" panose="020B0604030504040204" pitchFamily="34" charset="0"/>
                <a:ea typeface="宋体" panose="02010600030101010101" pitchFamily="2" charset="-122"/>
              </a:endParaRPr>
            </a:p>
          </p:txBody>
        </p:sp>
        <p:sp>
          <p:nvSpPr>
            <p:cNvPr id="21545" name="Text Box 40"/>
            <p:cNvSpPr txBox="1"/>
            <p:nvPr/>
          </p:nvSpPr>
          <p:spPr>
            <a:xfrm>
              <a:off x="6432" y="2754"/>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存入数据</a:t>
              </a:r>
              <a:endParaRPr lang="zh-CN" altLang="en-US" sz="1600" dirty="0">
                <a:latin typeface="Verdana" panose="020B0604030504040204" pitchFamily="34" charset="0"/>
                <a:ea typeface="宋体" panose="02010600030101010101" pitchFamily="2" charset="-122"/>
              </a:endParaRPr>
            </a:p>
          </p:txBody>
        </p:sp>
        <p:sp>
          <p:nvSpPr>
            <p:cNvPr id="21546" name="Text Box 41"/>
            <p:cNvSpPr txBox="1"/>
            <p:nvPr/>
          </p:nvSpPr>
          <p:spPr>
            <a:xfrm>
              <a:off x="7812" y="3306"/>
              <a:ext cx="936"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操作命令</a:t>
              </a:r>
              <a:endParaRPr lang="zh-CN" altLang="en-US" sz="1600" dirty="0">
                <a:latin typeface="Verdana" panose="020B0604030504040204" pitchFamily="34" charset="0"/>
                <a:ea typeface="宋体" panose="02010600030101010101" pitchFamily="2" charset="-122"/>
              </a:endParaRPr>
            </a:p>
          </p:txBody>
        </p:sp>
        <p:sp>
          <p:nvSpPr>
            <p:cNvPr id="21547" name="Text Box 42"/>
            <p:cNvSpPr txBox="1"/>
            <p:nvPr/>
          </p:nvSpPr>
          <p:spPr>
            <a:xfrm>
              <a:off x="6252" y="3294"/>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存取命令</a:t>
              </a:r>
              <a:endParaRPr lang="zh-CN" altLang="en-US" sz="1600" dirty="0">
                <a:latin typeface="Verdana" panose="020B0604030504040204" pitchFamily="34" charset="0"/>
                <a:ea typeface="宋体" panose="02010600030101010101" pitchFamily="2" charset="-122"/>
              </a:endParaRPr>
            </a:p>
          </p:txBody>
        </p:sp>
        <p:sp>
          <p:nvSpPr>
            <p:cNvPr id="21548" name="Text Box 43"/>
            <p:cNvSpPr txBox="1"/>
            <p:nvPr/>
          </p:nvSpPr>
          <p:spPr>
            <a:xfrm>
              <a:off x="4704" y="3234"/>
              <a:ext cx="1128" cy="624"/>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取出</a:t>
              </a: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程序指令</a:t>
              </a:r>
              <a:endParaRPr lang="zh-CN" altLang="en-US" sz="1600" dirty="0">
                <a:latin typeface="Verdana" panose="020B0604030504040204" pitchFamily="34" charset="0"/>
                <a:ea typeface="宋体" panose="02010600030101010101" pitchFamily="2" charset="-122"/>
              </a:endParaRPr>
            </a:p>
          </p:txBody>
        </p:sp>
        <p:sp>
          <p:nvSpPr>
            <p:cNvPr id="21549" name="Text Box 44"/>
            <p:cNvSpPr txBox="1"/>
            <p:nvPr/>
          </p:nvSpPr>
          <p:spPr>
            <a:xfrm>
              <a:off x="3876" y="3234"/>
              <a:ext cx="936" cy="624"/>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输入输出命令</a:t>
              </a:r>
              <a:endParaRPr lang="zh-CN" altLang="en-US" sz="1600" dirty="0">
                <a:latin typeface="Verdana" panose="020B0604030504040204" pitchFamily="34" charset="0"/>
                <a:ea typeface="宋体" panose="02010600030101010101" pitchFamily="2" charset="-122"/>
              </a:endParaRPr>
            </a:p>
          </p:txBody>
        </p:sp>
        <p:sp>
          <p:nvSpPr>
            <p:cNvPr id="21550" name="Text Box 45"/>
            <p:cNvSpPr txBox="1"/>
            <p:nvPr/>
          </p:nvSpPr>
          <p:spPr>
            <a:xfrm>
              <a:off x="4548" y="2754"/>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计算结果</a:t>
              </a:r>
              <a:endParaRPr lang="zh-CN" altLang="en-US" sz="1600" dirty="0">
                <a:latin typeface="Verdana" panose="020B0604030504040204" pitchFamily="34" charset="0"/>
                <a:ea typeface="宋体" panose="02010600030101010101" pitchFamily="2" charset="-122"/>
              </a:endParaRPr>
            </a:p>
          </p:txBody>
        </p:sp>
        <p:sp>
          <p:nvSpPr>
            <p:cNvPr id="21551" name="Text Box 46"/>
            <p:cNvSpPr txBox="1"/>
            <p:nvPr/>
          </p:nvSpPr>
          <p:spPr>
            <a:xfrm>
              <a:off x="8666" y="4026"/>
              <a:ext cx="756" cy="468"/>
            </a:xfrm>
            <a:prstGeom prst="rect">
              <a:avLst/>
            </a:prstGeom>
            <a:noFill/>
            <a:ln w="9525">
              <a:noFill/>
            </a:ln>
          </p:spPr>
          <p:txBody>
            <a:bodyPr anchor="t" anchorCtr="0"/>
            <a:p>
              <a:pPr algn="just"/>
              <a:r>
                <a:rPr lang="en-US" altLang="zh-CN" sz="1800" b="1" dirty="0">
                  <a:latin typeface="Times New Roman" panose="02020603050405020304" pitchFamily="18" charset="0"/>
                  <a:ea typeface="宋体" panose="02010600030101010101" pitchFamily="2" charset="-122"/>
                </a:rPr>
                <a:t>CPU</a:t>
              </a:r>
              <a:endParaRPr lang="en-US" altLang="zh-CN" sz="1800" b="1" dirty="0">
                <a:latin typeface="Times New Roman" panose="02020603050405020304" pitchFamily="18" charset="0"/>
                <a:ea typeface="宋体" panose="02010600030101010101" pitchFamily="2" charset="-122"/>
              </a:endParaRPr>
            </a:p>
          </p:txBody>
        </p:sp>
        <p:sp>
          <p:nvSpPr>
            <p:cNvPr id="21552" name="Line 47"/>
            <p:cNvSpPr/>
            <p:nvPr/>
          </p:nvSpPr>
          <p:spPr>
            <a:xfrm flipH="1" flipV="1">
              <a:off x="8162" y="3870"/>
              <a:ext cx="540" cy="312"/>
            </a:xfrm>
            <a:prstGeom prst="line">
              <a:avLst/>
            </a:prstGeom>
            <a:ln w="28575" cap="rnd" cmpd="sng">
              <a:solidFill>
                <a:srgbClr val="000000"/>
              </a:solidFill>
              <a:prstDash val="sysDot"/>
              <a:round/>
              <a:headEnd type="none" w="sm" len="sm"/>
              <a:tailEnd type="arrow" w="sm" len="med"/>
            </a:ln>
          </p:spPr>
        </p:sp>
      </p:grpSp>
      <p:sp>
        <p:nvSpPr>
          <p:cNvPr id="21553" name="Rectangle 48"/>
          <p:cNvSpPr/>
          <p:nvPr/>
        </p:nvSpPr>
        <p:spPr>
          <a:xfrm>
            <a:off x="2063750" y="2131219"/>
            <a:ext cx="2397125" cy="368300"/>
          </a:xfrm>
          <a:prstGeom prst="rect">
            <a:avLst/>
          </a:prstGeom>
          <a:noFill/>
          <a:ln w="12700">
            <a:noFill/>
          </a:ln>
        </p:spPr>
        <p:txBody>
          <a:bodyPr wrap="none" anchor="ctr" anchorCtr="0">
            <a:spAutoFit/>
          </a:bodyPr>
          <a:p>
            <a:pPr eaLnBrk="0" hangingPunct="0"/>
            <a:r>
              <a:rPr lang="zh-CN" altLang="en-US" sz="1800" dirty="0">
                <a:latin typeface="Arial" panose="020B0604020202020204" pitchFamily="34" charset="0"/>
                <a:ea typeface="宋体" panose="02010600030101010101" pitchFamily="2" charset="-122"/>
              </a:rPr>
              <a:t>“</a:t>
            </a:r>
            <a:r>
              <a:rPr lang="zh-CN" altLang="en-US" sz="1800" dirty="0">
                <a:latin typeface="Verdana" panose="020B0604030504040204" pitchFamily="34" charset="0"/>
                <a:ea typeface="宋体" panose="02010600030101010101" pitchFamily="2" charset="-122"/>
              </a:rPr>
              <a:t>冯</a:t>
            </a:r>
            <a:r>
              <a:rPr lang="en-US" altLang="zh-CN" sz="1800" dirty="0">
                <a:latin typeface="Arial" panose="020B0604020202020204" pitchFamily="34" charset="0"/>
                <a:ea typeface="宋体" panose="02010600030101010101" pitchFamily="2" charset="-122"/>
              </a:rPr>
              <a:t>·</a:t>
            </a:r>
            <a:r>
              <a:rPr lang="zh-CN" altLang="en-US" sz="1800" dirty="0">
                <a:latin typeface="Verdana" panose="020B0604030504040204" pitchFamily="34" charset="0"/>
                <a:ea typeface="宋体" panose="02010600030101010101" pitchFamily="2" charset="-122"/>
              </a:rPr>
              <a:t>诺依曼机</a:t>
            </a:r>
            <a:r>
              <a:rPr lang="zh-CN" altLang="en-US" sz="1800" dirty="0">
                <a:latin typeface="Arial" panose="020B0604020202020204" pitchFamily="34" charset="0"/>
                <a:ea typeface="宋体" panose="02010600030101010101" pitchFamily="2" charset="-122"/>
              </a:rPr>
              <a:t>”</a:t>
            </a:r>
            <a:r>
              <a:rPr lang="zh-CN" altLang="en-US" sz="1800" dirty="0">
                <a:latin typeface="Verdana" panose="020B0604030504040204" pitchFamily="34" charset="0"/>
                <a:ea typeface="宋体" panose="02010600030101010101" pitchFamily="2" charset="-122"/>
              </a:rPr>
              <a:t>结构 </a:t>
            </a:r>
            <a:endParaRPr lang="zh-CN" altLang="en-US" sz="1800" dirty="0">
              <a:latin typeface="Verdana" panose="020B0604030504040204" pitchFamily="34" charset="0"/>
              <a:ea typeface="宋体" panose="02010600030101010101" pitchFamily="2" charset="-122"/>
            </a:endParaRPr>
          </a:p>
        </p:txBody>
      </p:sp>
      <p:sp>
        <p:nvSpPr>
          <p:cNvPr id="79921" name="AutoShape 49"/>
          <p:cNvSpPr/>
          <p:nvPr/>
        </p:nvSpPr>
        <p:spPr>
          <a:xfrm>
            <a:off x="9107488" y="5949950"/>
            <a:ext cx="1368425" cy="790575"/>
          </a:xfrm>
          <a:prstGeom prst="cloudCallout">
            <a:avLst>
              <a:gd name="adj1" fmla="val -129468"/>
              <a:gd name="adj2" fmla="val -87750"/>
            </a:avLst>
          </a:prstGeom>
          <a:solidFill>
            <a:schemeClr val="accent1"/>
          </a:solidFill>
          <a:ln w="12700" cap="flat" cmpd="sng">
            <a:solidFill>
              <a:schemeClr val="tx1"/>
            </a:solidFill>
            <a:prstDash val="solid"/>
            <a:round/>
            <a:headEnd type="none" w="sm" len="sm"/>
            <a:tailEnd type="none" w="sm" len="sm"/>
          </a:ln>
        </p:spPr>
        <p:txBody>
          <a:bodyPr anchor="t" anchorCtr="0"/>
          <a:p>
            <a:pPr algn="ctr"/>
            <a:r>
              <a:rPr lang="zh-CN" altLang="en-US" sz="1800" dirty="0">
                <a:latin typeface="Verdana" panose="020B0604030504040204" pitchFamily="34" charset="0"/>
                <a:ea typeface="宋体" panose="02010600030101010101" pitchFamily="2" charset="-122"/>
              </a:rPr>
              <a:t>大脑</a:t>
            </a:r>
            <a:endParaRPr lang="zh-CN" altLang="en-US" sz="1800" dirty="0">
              <a:latin typeface="Verdana" panose="020B0604030504040204" pitchFamily="34" charset="0"/>
              <a:ea typeface="宋体" panose="02010600030101010101" pitchFamily="2" charset="-122"/>
            </a:endParaRPr>
          </a:p>
        </p:txBody>
      </p:sp>
      <p:sp>
        <p:nvSpPr>
          <p:cNvPr id="79922" name="AutoShape 50"/>
          <p:cNvSpPr/>
          <p:nvPr/>
        </p:nvSpPr>
        <p:spPr>
          <a:xfrm>
            <a:off x="6024563" y="2203450"/>
            <a:ext cx="1223962" cy="863600"/>
          </a:xfrm>
          <a:prstGeom prst="cloudCallout">
            <a:avLst>
              <a:gd name="adj1" fmla="val -35861"/>
              <a:gd name="adj2" fmla="val 104963"/>
            </a:avLst>
          </a:prstGeom>
          <a:solidFill>
            <a:schemeClr val="accent1"/>
          </a:solidFill>
          <a:ln w="12700" cap="flat" cmpd="sng">
            <a:solidFill>
              <a:schemeClr val="tx1"/>
            </a:solidFill>
            <a:prstDash val="solid"/>
            <a:round/>
            <a:headEnd type="none" w="sm" len="sm"/>
            <a:tailEnd type="none" w="sm" len="sm"/>
          </a:ln>
        </p:spPr>
        <p:txBody>
          <a:bodyPr anchor="t" anchorCtr="0"/>
          <a:p>
            <a:pPr algn="ctr"/>
            <a:r>
              <a:rPr lang="zh-CN" altLang="en-US" sz="1800" dirty="0">
                <a:latin typeface="Verdana" panose="020B0604030504040204" pitchFamily="34" charset="0"/>
                <a:ea typeface="宋体" panose="02010600030101010101" pitchFamily="2" charset="-122"/>
              </a:rPr>
              <a:t>记忆装置</a:t>
            </a:r>
            <a:endParaRPr lang="zh-CN" altLang="en-US" sz="1800" dirty="0">
              <a:latin typeface="Verdana" panose="020B0604030504040204" pitchFamily="34" charset="0"/>
              <a:ea typeface="宋体" panose="02010600030101010101" pitchFamily="2" charset="-122"/>
            </a:endParaRPr>
          </a:p>
        </p:txBody>
      </p:sp>
      <p:sp>
        <p:nvSpPr>
          <p:cNvPr id="79923" name="AutoShape 51"/>
          <p:cNvSpPr/>
          <p:nvPr/>
        </p:nvSpPr>
        <p:spPr>
          <a:xfrm>
            <a:off x="2063750" y="4867275"/>
            <a:ext cx="1296988" cy="936625"/>
          </a:xfrm>
          <a:prstGeom prst="cloudCallout">
            <a:avLst>
              <a:gd name="adj1" fmla="val 67625"/>
              <a:gd name="adj2" fmla="val -105764"/>
            </a:avLst>
          </a:prstGeom>
          <a:solidFill>
            <a:schemeClr val="accent1"/>
          </a:solidFill>
          <a:ln w="12700" cap="flat" cmpd="sng">
            <a:solidFill>
              <a:schemeClr val="tx1"/>
            </a:solidFill>
            <a:prstDash val="solid"/>
            <a:round/>
            <a:headEnd type="none" w="sm" len="sm"/>
            <a:tailEnd type="none" w="sm" len="sm"/>
          </a:ln>
        </p:spPr>
        <p:txBody>
          <a:bodyPr anchor="t" anchorCtr="0"/>
          <a:p>
            <a:pPr algn="ctr"/>
            <a:r>
              <a:rPr lang="zh-CN" altLang="en-US" sz="1800" dirty="0">
                <a:latin typeface="Verdana" panose="020B0604030504040204" pitchFamily="34" charset="0"/>
                <a:ea typeface="宋体" panose="02010600030101010101" pitchFamily="2" charset="-122"/>
              </a:rPr>
              <a:t>眼睛和耳朵</a:t>
            </a:r>
            <a:endParaRPr lang="zh-CN" altLang="en-US" sz="1800" dirty="0">
              <a:latin typeface="Verdana" panose="020B0604030504040204" pitchFamily="34" charset="0"/>
              <a:ea typeface="宋体" panose="02010600030101010101" pitchFamily="2" charset="-122"/>
            </a:endParaRPr>
          </a:p>
        </p:txBody>
      </p:sp>
      <p:grpSp>
        <p:nvGrpSpPr>
          <p:cNvPr id="21557" name="Group 52"/>
          <p:cNvGrpSpPr/>
          <p:nvPr/>
        </p:nvGrpSpPr>
        <p:grpSpPr>
          <a:xfrm>
            <a:off x="7537450" y="512763"/>
            <a:ext cx="3024188" cy="2511425"/>
            <a:chOff x="3833" y="97"/>
            <a:chExt cx="1905" cy="1582"/>
          </a:xfrm>
        </p:grpSpPr>
        <p:sp>
          <p:nvSpPr>
            <p:cNvPr id="21558" name="AutoShape 53"/>
            <p:cNvSpPr>
              <a:spLocks noChangeAspect="1"/>
            </p:cNvSpPr>
            <p:nvPr/>
          </p:nvSpPr>
          <p:spPr>
            <a:xfrm>
              <a:off x="3833" y="97"/>
              <a:ext cx="1651" cy="1582"/>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59" name="Text Box 54"/>
            <p:cNvSpPr txBox="1"/>
            <p:nvPr/>
          </p:nvSpPr>
          <p:spPr>
            <a:xfrm>
              <a:off x="5447" y="904"/>
              <a:ext cx="291" cy="666"/>
            </a:xfrm>
            <a:prstGeom prst="rect">
              <a:avLst/>
            </a:prstGeom>
            <a:noFill/>
            <a:ln w="9525">
              <a:noFill/>
            </a:ln>
          </p:spPr>
          <p:txBody>
            <a:bodyPr vert="eaVert" tIns="0" anchor="t" anchorCtr="0"/>
            <a:p>
              <a:pPr algn="ctr"/>
              <a:r>
                <a:rPr lang="zh-CN" altLang="en-US" sz="1400" dirty="0">
                  <a:latin typeface="Times New Roman" panose="02020603050405020304" pitchFamily="18" charset="0"/>
                  <a:ea typeface="宋体" panose="02010600030101010101" pitchFamily="2" charset="-122"/>
                </a:rPr>
                <a:t>程序和数据</a:t>
              </a:r>
              <a:endParaRPr lang="zh-CN" altLang="en-US" sz="1400" dirty="0">
                <a:latin typeface="Verdana" panose="020B0604030504040204" pitchFamily="34" charset="0"/>
                <a:ea typeface="宋体" panose="02010600030101010101" pitchFamily="2" charset="-122"/>
              </a:endParaRPr>
            </a:p>
          </p:txBody>
        </p:sp>
        <p:pic>
          <p:nvPicPr>
            <p:cNvPr id="21560" name="Picture 55" descr="odxenmyq[1]"/>
            <p:cNvPicPr>
              <a:picLocks noChangeAspect="1"/>
            </p:cNvPicPr>
            <p:nvPr/>
          </p:nvPicPr>
          <p:blipFill>
            <a:blip r:embed="rId1"/>
            <a:stretch>
              <a:fillRect/>
            </a:stretch>
          </p:blipFill>
          <p:spPr>
            <a:xfrm>
              <a:off x="3833" y="273"/>
              <a:ext cx="1594" cy="1406"/>
            </a:xfrm>
            <a:prstGeom prst="rect">
              <a:avLst/>
            </a:prstGeom>
            <a:noFill/>
            <a:ln w="9525">
              <a:noFill/>
            </a:ln>
          </p:spPr>
        </p:pic>
        <p:sp>
          <p:nvSpPr>
            <p:cNvPr id="21561" name="WordArt 56"/>
            <p:cNvSpPr>
              <a:spLocks noTextEdit="1"/>
            </p:cNvSpPr>
            <p:nvPr/>
          </p:nvSpPr>
          <p:spPr>
            <a:xfrm rot="-690966">
              <a:off x="4903" y="437"/>
              <a:ext cx="252" cy="143"/>
            </a:xfrm>
            <a:prstGeom prst="rect">
              <a:avLst/>
            </a:prstGeom>
          </p:spPr>
          <p:txBody>
            <a:bodyPr wrap="none" fromWordArt="1">
              <a:prstTxWarp prst="textSlantUp">
                <a:avLst>
                  <a:gd name="adj" fmla="val 11796"/>
                </a:avLst>
              </a:prstTxWarp>
              <a:normAutofit fontScale="50000"/>
            </a:bodyPr>
            <a:p>
              <a:pPr algn="ctr"/>
              <a:r>
                <a:rPr lang="zh-CN" altLang="en-US" sz="16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rPr>
                <a:t>硬盘</a:t>
              </a:r>
              <a:endParaRPr lang="zh-CN" altLang="en-US" sz="16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endParaRPr>
            </a:p>
          </p:txBody>
        </p:sp>
        <p:sp>
          <p:nvSpPr>
            <p:cNvPr id="21562" name="WordArt 57"/>
            <p:cNvSpPr>
              <a:spLocks noTextEdit="1"/>
            </p:cNvSpPr>
            <p:nvPr/>
          </p:nvSpPr>
          <p:spPr>
            <a:xfrm rot="-690966">
              <a:off x="4905" y="650"/>
              <a:ext cx="198" cy="143"/>
            </a:xfrm>
            <a:prstGeom prst="rect">
              <a:avLst/>
            </a:prstGeom>
          </p:spPr>
          <p:txBody>
            <a:bodyPr wrap="none" fromWordArt="1">
              <a:prstTxWarp prst="textSlantUp">
                <a:avLst>
                  <a:gd name="adj" fmla="val 11796"/>
                </a:avLst>
              </a:prstTxWarp>
              <a:normAutofit fontScale="60000"/>
            </a:bodyPr>
            <a:p>
              <a:pPr algn="ctr"/>
              <a:r>
                <a:rPr lang="zh-CN" altLang="en-US" sz="1400" normalizeH="1">
                  <a:ln w="9525" cap="flat" cmpd="sng">
                    <a:solidFill>
                      <a:srgbClr val="000000"/>
                    </a:solidFill>
                    <a:prstDash val="solid"/>
                    <a:round/>
                    <a:headEnd type="none" w="med" len="med"/>
                    <a:tailEnd type="none" w="med" len="med"/>
                  </a:ln>
                  <a:solidFill>
                    <a:srgbClr val="000000"/>
                  </a:solidFill>
                  <a:latin typeface="Courier New" panose="02070309020205020404" pitchFamily="49" charset="0"/>
                  <a:ea typeface="Courier New" panose="02070309020205020404" pitchFamily="49" charset="0"/>
                </a:rPr>
                <a:t>CPU</a:t>
              </a:r>
              <a:endParaRPr lang="zh-CN" altLang="en-US" sz="1400" normalizeH="1">
                <a:ln w="9525" cap="flat" cmpd="sng">
                  <a:solidFill>
                    <a:srgbClr val="000000"/>
                  </a:solidFill>
                  <a:prstDash val="solid"/>
                  <a:round/>
                  <a:headEnd type="none" w="med" len="med"/>
                  <a:tailEnd type="none" w="med" len="med"/>
                </a:ln>
                <a:solidFill>
                  <a:srgbClr val="000000"/>
                </a:solidFill>
                <a:latin typeface="Courier New" panose="02070309020205020404" pitchFamily="49" charset="0"/>
                <a:ea typeface="Courier New" panose="02070309020205020404" pitchFamily="49" charset="0"/>
              </a:endParaRPr>
            </a:p>
          </p:txBody>
        </p:sp>
        <p:sp>
          <p:nvSpPr>
            <p:cNvPr id="21563" name="WordArt 58"/>
            <p:cNvSpPr>
              <a:spLocks noTextEdit="1"/>
            </p:cNvSpPr>
            <p:nvPr/>
          </p:nvSpPr>
          <p:spPr>
            <a:xfrm rot="-690966">
              <a:off x="4905" y="951"/>
              <a:ext cx="228" cy="129"/>
            </a:xfrm>
            <a:prstGeom prst="rect">
              <a:avLst/>
            </a:prstGeom>
          </p:spPr>
          <p:txBody>
            <a:bodyPr wrap="none" fromWordArt="1">
              <a:prstTxWarp prst="textSlantUp">
                <a:avLst>
                  <a:gd name="adj" fmla="val 11796"/>
                </a:avLst>
              </a:prstTxWarp>
              <a:normAutofit fontScale="50000"/>
            </a:bodyPr>
            <a:p>
              <a:pPr algn="ctr"/>
              <a:r>
                <a:rPr lang="zh-CN" altLang="en-US" sz="14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rPr>
                <a:t>内存</a:t>
              </a:r>
              <a:endParaRPr lang="zh-CN" altLang="en-US" sz="14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endParaRPr>
            </a:p>
          </p:txBody>
        </p:sp>
        <p:cxnSp>
          <p:nvCxnSpPr>
            <p:cNvPr id="21564" name="AutoShape 59"/>
            <p:cNvCxnSpPr/>
            <p:nvPr/>
          </p:nvCxnSpPr>
          <p:spPr>
            <a:xfrm flipH="1">
              <a:off x="4998" y="783"/>
              <a:ext cx="9" cy="176"/>
            </a:xfrm>
            <a:prstGeom prst="straightConnector1">
              <a:avLst/>
            </a:prstGeom>
            <a:ln w="38100" cap="flat" cmpd="sng">
              <a:solidFill>
                <a:srgbClr val="FF0000"/>
              </a:solidFill>
              <a:prstDash val="solid"/>
              <a:round/>
              <a:headEnd type="triangle" w="med" len="med"/>
              <a:tailEnd type="triangle" w="med" len="med"/>
            </a:ln>
          </p:spPr>
        </p:cxnSp>
        <p:sp>
          <p:nvSpPr>
            <p:cNvPr id="21565" name="Freeform 60"/>
            <p:cNvSpPr/>
            <p:nvPr/>
          </p:nvSpPr>
          <p:spPr>
            <a:xfrm>
              <a:off x="4832" y="506"/>
              <a:ext cx="86" cy="560"/>
            </a:xfrm>
            <a:custGeom>
              <a:avLst/>
              <a:gdLst/>
              <a:ahLst/>
              <a:cxnLst>
                <a:cxn ang="0">
                  <a:pos x="41" y="251"/>
                </a:cxn>
                <a:cxn ang="0">
                  <a:pos x="7" y="268"/>
                </a:cxn>
                <a:cxn ang="0">
                  <a:pos x="0" y="13"/>
                </a:cxn>
                <a:cxn ang="0">
                  <a:pos x="37" y="0"/>
                </a:cxn>
              </a:cxnLst>
              <a:pathLst>
                <a:path w="180" h="1169">
                  <a:moveTo>
                    <a:pt x="180" y="1094"/>
                  </a:moveTo>
                  <a:lnTo>
                    <a:pt x="30" y="1169"/>
                  </a:lnTo>
                  <a:lnTo>
                    <a:pt x="0" y="59"/>
                  </a:lnTo>
                  <a:lnTo>
                    <a:pt x="164" y="0"/>
                  </a:lnTo>
                </a:path>
              </a:pathLst>
            </a:custGeom>
            <a:noFill/>
            <a:ln w="38100" cap="flat" cmpd="sng">
              <a:solidFill>
                <a:srgbClr val="FF0000"/>
              </a:solidFill>
              <a:prstDash val="solid"/>
              <a:round/>
              <a:headEnd type="triangle" w="med" len="med"/>
              <a:tailEnd type="triangle" w="med" len="med"/>
            </a:ln>
          </p:spPr>
          <p:txBody>
            <a:bodyPr/>
            <a:p>
              <a:endParaRPr lang="zh-CN" altLang="en-US"/>
            </a:p>
          </p:txBody>
        </p:sp>
        <p:sp>
          <p:nvSpPr>
            <p:cNvPr id="21566" name="AutoShape 61"/>
            <p:cNvSpPr/>
            <p:nvPr/>
          </p:nvSpPr>
          <p:spPr>
            <a:xfrm rot="-1140660" flipH="1">
              <a:off x="4177" y="351"/>
              <a:ext cx="555" cy="176"/>
            </a:xfrm>
            <a:prstGeom prst="curvedDownArrow">
              <a:avLst>
                <a:gd name="adj1" fmla="val 45128"/>
                <a:gd name="adj2" fmla="val 134180"/>
                <a:gd name="adj3" fmla="val 66870"/>
              </a:avLst>
            </a:prstGeom>
            <a:solidFill>
              <a:srgbClr val="FFFFFF"/>
            </a:solidFill>
            <a:ln w="9525" cap="flat" cmpd="sng">
              <a:solidFill>
                <a:srgbClr val="000000"/>
              </a:solidFill>
              <a:prstDash val="solid"/>
              <a:miter/>
              <a:headEnd type="none" w="med" len="med"/>
              <a:tailEnd type="none" w="med" len="med"/>
            </a:ln>
          </p:spPr>
          <p:txBody>
            <a:bodyPr tIns="0" anchor="t" anchorCtr="0"/>
            <a:p>
              <a:endParaRPr lang="zh-CN" altLang="en-US" dirty="0">
                <a:latin typeface="Arial" panose="020B0604020202020204" pitchFamily="34" charset="0"/>
                <a:ea typeface="宋体" panose="02010600030101010101" pitchFamily="2" charset="-122"/>
              </a:endParaRPr>
            </a:p>
          </p:txBody>
        </p:sp>
        <p:sp>
          <p:nvSpPr>
            <p:cNvPr id="21567" name="AutoShape 62"/>
            <p:cNvSpPr/>
            <p:nvPr/>
          </p:nvSpPr>
          <p:spPr>
            <a:xfrm rot="-5584588" flipV="1">
              <a:off x="5096" y="1044"/>
              <a:ext cx="555" cy="176"/>
            </a:xfrm>
            <a:prstGeom prst="curvedDownArrow">
              <a:avLst>
                <a:gd name="adj1" fmla="val 45128"/>
                <a:gd name="adj2" fmla="val 134180"/>
                <a:gd name="adj3" fmla="val 66870"/>
              </a:avLst>
            </a:prstGeom>
            <a:solidFill>
              <a:srgbClr val="FFFFFF"/>
            </a:solidFill>
            <a:ln w="9525" cap="flat" cmpd="sng">
              <a:solidFill>
                <a:srgbClr val="000000"/>
              </a:solidFill>
              <a:prstDash val="solid"/>
              <a:miter/>
              <a:headEnd type="none" w="med" len="med"/>
              <a:tailEnd type="none" w="med" len="med"/>
            </a:ln>
          </p:spPr>
          <p:txBody>
            <a:bodyPr tIns="0" anchor="t" anchorCtr="0"/>
            <a:p>
              <a:endParaRPr lang="zh-CN" altLang="en-US" dirty="0">
                <a:latin typeface="Arial" panose="020B0604020202020204" pitchFamily="34" charset="0"/>
                <a:ea typeface="宋体" panose="02010600030101010101" pitchFamily="2" charset="-122"/>
              </a:endParaRPr>
            </a:p>
          </p:txBody>
        </p:sp>
        <p:sp>
          <p:nvSpPr>
            <p:cNvPr id="21568" name="Text Box 63"/>
            <p:cNvSpPr txBox="1"/>
            <p:nvPr/>
          </p:nvSpPr>
          <p:spPr>
            <a:xfrm>
              <a:off x="4132" y="97"/>
              <a:ext cx="690" cy="176"/>
            </a:xfrm>
            <a:prstGeom prst="rect">
              <a:avLst/>
            </a:prstGeom>
            <a:noFill/>
            <a:ln w="9525">
              <a:noFill/>
            </a:ln>
          </p:spPr>
          <p:txBody>
            <a:bodyPr tIns="0" anchor="t" anchorCtr="0"/>
            <a:p>
              <a:pPr algn="ctr"/>
              <a:r>
                <a:rPr lang="zh-CN" altLang="en-US" sz="1600" dirty="0">
                  <a:latin typeface="Times New Roman" panose="02020603050405020304" pitchFamily="18" charset="0"/>
                  <a:ea typeface="宋体" panose="02010600030101010101" pitchFamily="2" charset="-122"/>
                </a:rPr>
                <a:t>执行结果</a:t>
              </a:r>
              <a:endParaRPr lang="zh-CN" altLang="en-US" sz="1600" dirty="0">
                <a:latin typeface="Verdana" panose="020B0604030504040204" pitchFamily="34" charset="0"/>
                <a:ea typeface="宋体" panose="02010600030101010101" pitchFamily="2" charset="-122"/>
              </a:endParaRPr>
            </a:p>
          </p:txBody>
        </p:sp>
      </p:grpSp>
    </p:spTree>
  </p:cSld>
  <p:clrMapOvr>
    <a:masterClrMapping/>
  </p:clrMapOvr>
  <p:transition>
    <p:cover/>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0">
                                            <p:txEl>
                                              <p:charRg st="4294967295" end="4294967295"/>
                                            </p:txEl>
                                          </p:spTgt>
                                        </p:tgtEl>
                                        <p:attrNameLst>
                                          <p:attrName>style.visibility</p:attrName>
                                        </p:attrNameLst>
                                      </p:cBhvr>
                                      <p:to>
                                        <p:strVal val="visible"/>
                                      </p:to>
                                    </p:set>
                                    <p:anim calcmode="lin" valueType="num">
                                      <p:cBhvr>
                                        <p:cTn id="7" dur="500" fill="hold"/>
                                        <p:tgtEl>
                                          <p:spTgt spid="723970">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23970">
                                            <p:txEl>
                                              <p:charRg st="4294967295" end="42949672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3970">
                                            <p:txEl>
                                              <p:charRg st="0" end="19"/>
                                            </p:txEl>
                                          </p:spTgt>
                                        </p:tgtEl>
                                        <p:attrNameLst>
                                          <p:attrName>style.visibility</p:attrName>
                                        </p:attrNameLst>
                                      </p:cBhvr>
                                      <p:to>
                                        <p:strVal val="visible"/>
                                      </p:to>
                                    </p:set>
                                    <p:anim calcmode="lin" valueType="num">
                                      <p:cBhvr>
                                        <p:cTn id="13" dur="500" fill="hold"/>
                                        <p:tgtEl>
                                          <p:spTgt spid="723970">
                                            <p:txEl>
                                              <p:charRg st="0" end="19"/>
                                            </p:txEl>
                                          </p:spTgt>
                                        </p:tgtEl>
                                        <p:attrNameLst>
                                          <p:attrName>ppt_x</p:attrName>
                                        </p:attrNameLst>
                                      </p:cBhvr>
                                      <p:tavLst>
                                        <p:tav tm="0">
                                          <p:val>
                                            <p:strVal val="0-#ppt_w/2"/>
                                          </p:val>
                                        </p:tav>
                                        <p:tav tm="100000">
                                          <p:val>
                                            <p:strVal val="#ppt_x"/>
                                          </p:val>
                                        </p:tav>
                                      </p:tavLst>
                                    </p:anim>
                                    <p:anim calcmode="lin" valueType="num">
                                      <p:cBhvr>
                                        <p:cTn id="14" dur="500" fill="hold"/>
                                        <p:tgtEl>
                                          <p:spTgt spid="723970">
                                            <p:txEl>
                                              <p:charRg st="0" end="1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79921"/>
                                        </p:tgtEl>
                                        <p:attrNameLst>
                                          <p:attrName>style.visibility</p:attrName>
                                        </p:attrNameLst>
                                      </p:cBhvr>
                                      <p:to>
                                        <p:strVal val="visible"/>
                                      </p:to>
                                    </p:set>
                                    <p:animEffect transition="in" filter="box(out)">
                                      <p:cBhvr>
                                        <p:cTn id="19" dur="500"/>
                                        <p:tgtEl>
                                          <p:spTgt spid="7992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79922"/>
                                        </p:tgtEl>
                                        <p:attrNameLst>
                                          <p:attrName>style.visibility</p:attrName>
                                        </p:attrNameLst>
                                      </p:cBhvr>
                                      <p:to>
                                        <p:strVal val="visible"/>
                                      </p:to>
                                    </p:set>
                                    <p:animEffect transition="in" filter="box(out)">
                                      <p:cBhvr>
                                        <p:cTn id="24" dur="500"/>
                                        <p:tgtEl>
                                          <p:spTgt spid="79922"/>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79923"/>
                                        </p:tgtEl>
                                        <p:attrNameLst>
                                          <p:attrName>style.visibility</p:attrName>
                                        </p:attrNameLst>
                                      </p:cBhvr>
                                      <p:to>
                                        <p:strVal val="visible"/>
                                      </p:to>
                                    </p:set>
                                    <p:animEffect transition="in" filter="box(out)">
                                      <p:cBhvr>
                                        <p:cTn id="29" dur="500"/>
                                        <p:tgtEl>
                                          <p:spTgt spid="7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bldLvl="5" build="p"/>
      <p:bldP spid="79921" grpId="0" bldLvl="0" animBg="1"/>
      <p:bldP spid="79922" grpId="0" bldLvl="0" animBg="1"/>
      <p:bldP spid="7992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文本占位符 723969"/>
          <p:cNvSpPr>
            <a:spLocks noGrp="1"/>
          </p:cNvSpPr>
          <p:nvPr>
            <p:ph type="body" idx="1"/>
          </p:nvPr>
        </p:nvSpPr>
        <p:spPr>
          <a:xfrm>
            <a:off x="2208213" y="333375"/>
            <a:ext cx="7772400" cy="647700"/>
          </a:xfrm>
        </p:spPr>
        <p:txBody>
          <a:bodyPr/>
          <a:p>
            <a:pPr marL="342900" marR="0" indent="-342900" algn="just" defTabSz="914400" rtl="0" eaLnBrk="1" fontAlgn="base" latinLnBrk="0" hangingPunct="1">
              <a:lnSpc>
                <a:spcPct val="100000"/>
              </a:lnSpc>
              <a:spcBef>
                <a:spcPct val="20000"/>
              </a:spcBef>
              <a:spcAft>
                <a:spcPct val="0"/>
              </a:spcAft>
              <a:buClrTx/>
              <a:buSzTx/>
              <a:buFontTx/>
              <a:buNone/>
            </a:pPr>
            <a:r>
              <a:rPr kumimoji="0" lang="en-US" altLang="zh-CN"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2.1  </a:t>
            </a:r>
            <a:r>
              <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程序设计语言的发展及其特点</a:t>
            </a:r>
            <a:endPar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endParaRPr>
          </a:p>
        </p:txBody>
      </p:sp>
      <p:sp>
        <p:nvSpPr>
          <p:cNvPr id="23554" name="Rectangle 7"/>
          <p:cNvSpPr>
            <a:spLocks noGrp="1"/>
          </p:cNvSpPr>
          <p:nvPr/>
        </p:nvSpPr>
        <p:spPr>
          <a:xfrm>
            <a:off x="2081213" y="2284413"/>
            <a:ext cx="7632700" cy="2071687"/>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zh-CN" altLang="zh-CN" sz="3200" b="1" dirty="0">
                <a:solidFill>
                  <a:srgbClr val="C00000"/>
                </a:solidFill>
                <a:latin typeface="Times New Roman" panose="02020603050405020304" pitchFamily="18" charset="0"/>
                <a:ea typeface="宋体" panose="02010600030101010101" pitchFamily="2" charset="-122"/>
              </a:rPr>
              <a:t>计算机语言</a:t>
            </a:r>
            <a:r>
              <a:rPr lang="zh-CN" altLang="en-US" sz="3200" b="1" dirty="0">
                <a:latin typeface="Times New Roman" panose="02020603050405020304" pitchFamily="18" charset="0"/>
                <a:ea typeface="宋体" panose="02010600030101010101" pitchFamily="2" charset="-122"/>
              </a:rPr>
              <a:t>：</a:t>
            </a:r>
            <a:r>
              <a:rPr lang="zh-CN" altLang="zh-CN" sz="3200" b="1" dirty="0">
                <a:latin typeface="Times New Roman" panose="02020603050405020304" pitchFamily="18" charset="0"/>
                <a:ea typeface="宋体" panose="02010600030101010101" pitchFamily="2" charset="-122"/>
              </a:rPr>
              <a:t>人和计算机交流信息</a:t>
            </a:r>
            <a:r>
              <a:rPr lang="zh-CN" altLang="en-US" sz="3200" b="1" dirty="0">
                <a:latin typeface="Times New Roman" panose="02020603050405020304" pitchFamily="18" charset="0"/>
                <a:ea typeface="宋体" panose="02010600030101010101" pitchFamily="2" charset="-122"/>
              </a:rPr>
              <a:t>的、</a:t>
            </a:r>
            <a:r>
              <a:rPr lang="zh-CN" altLang="zh-CN" sz="3200" b="1" dirty="0">
                <a:latin typeface="Times New Roman" panose="02020603050405020304" pitchFamily="18" charset="0"/>
                <a:ea typeface="宋体" panose="02010600030101010101" pitchFamily="2" charset="-122"/>
              </a:rPr>
              <a:t>计算机和人都能识别的语言</a:t>
            </a:r>
            <a:endParaRPr lang="zh-CN" altLang="en-US" sz="3200" b="1" dirty="0">
              <a:latin typeface="Times New Roman" panose="02020603050405020304" pitchFamily="18" charset="0"/>
              <a:ea typeface="宋体" panose="02010600030101010101" pitchFamily="2" charset="-122"/>
            </a:endParaRPr>
          </a:p>
          <a:p>
            <a:pPr marL="342900" indent="-342900">
              <a:lnSpc>
                <a:spcPct val="120000"/>
              </a:lnSpc>
              <a:spcBef>
                <a:spcPct val="20000"/>
              </a:spcBef>
              <a:buClrTx/>
              <a:buSzTx/>
              <a:buFont typeface="Wingdings" panose="05000000000000000000" pitchFamily="2" charset="2"/>
              <a:buChar char="Ø"/>
            </a:pPr>
            <a:r>
              <a:rPr lang="zh-CN" altLang="en-US" sz="3200" b="1" dirty="0">
                <a:latin typeface="Times New Roman" panose="02020603050405020304" pitchFamily="18" charset="0"/>
                <a:ea typeface="宋体" panose="02010600030101010101" pitchFamily="2" charset="-122"/>
              </a:rPr>
              <a:t>人工智能</a:t>
            </a:r>
            <a:r>
              <a:rPr lang="en-US" altLang="zh-CN" sz="3200" b="1" dirty="0">
                <a:latin typeface="Times New Roman" panose="02020603050405020304" pitchFamily="18" charset="0"/>
                <a:ea typeface="宋体" panose="02010600030101010101" pitchFamily="2" charset="-122"/>
              </a:rPr>
              <a:t>/</a:t>
            </a:r>
            <a:r>
              <a:rPr lang="zh-CN" altLang="en-US" sz="3200" b="1" dirty="0">
                <a:latin typeface="Times New Roman" panose="02020603050405020304" pitchFamily="18" charset="0"/>
                <a:ea typeface="宋体" panose="02010600030101010101" pitchFamily="2" charset="-122"/>
              </a:rPr>
              <a:t>图灵测试</a:t>
            </a:r>
            <a:endParaRPr lang="zh-CN" altLang="en-US" sz="3200" b="1" dirty="0">
              <a:latin typeface="Times New Roman" panose="02020603050405020304" pitchFamily="18" charset="0"/>
              <a:ea typeface="宋体" panose="02010600030101010101" pitchFamily="2" charset="-122"/>
            </a:endParaRPr>
          </a:p>
        </p:txBody>
      </p:sp>
      <p:sp>
        <p:nvSpPr>
          <p:cNvPr id="23555" name="Rectangle 2"/>
          <p:cNvSpPr>
            <a:spLocks noGrp="1"/>
          </p:cNvSpPr>
          <p:nvPr/>
        </p:nvSpPr>
        <p:spPr>
          <a:xfrm>
            <a:off x="2373313" y="1217930"/>
            <a:ext cx="6491287" cy="829945"/>
          </a:xfrm>
          <a:prstGeom prst="rect">
            <a:avLst/>
          </a:prstGeom>
          <a:noFill/>
          <a:ln w="9525">
            <a:noFill/>
          </a:ln>
          <a:effectLst>
            <a:outerShdw dist="45791" dir="3378595" algn="ctr" rotWithShape="0">
              <a:schemeClr val="accent2"/>
            </a:outerShdw>
          </a:effectLst>
        </p:spPr>
        <p:txBody>
          <a:bodyPr wrap="square" lIns="91440" tIns="45720" rIns="91440" bIns="45720" anchor="b" anchorCtr="0">
            <a:spAutoFit/>
          </a:bodyPr>
          <a:p>
            <a:pPr algn="ctr"/>
            <a:r>
              <a:rPr lang="zh-CN" altLang="zh-CN" sz="4800" b="1" dirty="0">
                <a:solidFill>
                  <a:srgbClr val="800000"/>
                </a:solidFill>
                <a:latin typeface="Arial" panose="020B0604020202020204" pitchFamily="34" charset="0"/>
                <a:ea typeface="黑体" panose="02010609060101010101" pitchFamily="49" charset="-122"/>
              </a:rPr>
              <a:t>什么是计算机语言</a:t>
            </a:r>
            <a:r>
              <a:rPr lang="en-US" altLang="zh-CN" sz="4800" b="1" dirty="0">
                <a:solidFill>
                  <a:srgbClr val="800000"/>
                </a:solidFill>
                <a:latin typeface="Arial" panose="020B0604020202020204" pitchFamily="34" charset="0"/>
                <a:ea typeface="黑体" panose="02010609060101010101" pitchFamily="49" charset="-122"/>
              </a:rPr>
              <a:t>?</a:t>
            </a:r>
            <a:endParaRPr lang="en-US" altLang="zh-CN" sz="4800" b="1" dirty="0">
              <a:solidFill>
                <a:srgbClr val="800000"/>
              </a:solidFill>
              <a:latin typeface="Arial" panose="020B0604020202020204" pitchFamily="34" charset="0"/>
              <a:ea typeface="黑体" panose="02010609060101010101" pitchFamily="49" charset="-122"/>
            </a:endParaRPr>
          </a:p>
        </p:txBody>
      </p:sp>
    </p:spTree>
  </p:cSld>
  <p:clrMapOvr>
    <a:masterClrMapping/>
  </p:clrMapOvr>
  <p:transition>
    <p:cover/>
    <p:sndAc>
      <p:stSnd>
        <p:snd r:embed="rId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0">
                                            <p:txEl>
                                              <p:charRg st="4294967295" end="4294967295"/>
                                            </p:txEl>
                                          </p:spTgt>
                                        </p:tgtEl>
                                        <p:attrNameLst>
                                          <p:attrName>style.visibility</p:attrName>
                                        </p:attrNameLst>
                                      </p:cBhvr>
                                      <p:to>
                                        <p:strVal val="visible"/>
                                      </p:to>
                                    </p:set>
                                    <p:anim calcmode="lin" valueType="num">
                                      <p:cBhvr>
                                        <p:cTn id="7" dur="500" fill="hold"/>
                                        <p:tgtEl>
                                          <p:spTgt spid="723970">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23970">
                                            <p:txEl>
                                              <p:charRg st="4294967295" end="42949672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3970">
                                            <p:txEl>
                                              <p:charRg st="0" end="19"/>
                                            </p:txEl>
                                          </p:spTgt>
                                        </p:tgtEl>
                                        <p:attrNameLst>
                                          <p:attrName>style.visibility</p:attrName>
                                        </p:attrNameLst>
                                      </p:cBhvr>
                                      <p:to>
                                        <p:strVal val="visible"/>
                                      </p:to>
                                    </p:set>
                                    <p:anim calcmode="lin" valueType="num">
                                      <p:cBhvr>
                                        <p:cTn id="13" dur="500" fill="hold"/>
                                        <p:tgtEl>
                                          <p:spTgt spid="723970">
                                            <p:txEl>
                                              <p:charRg st="0" end="19"/>
                                            </p:txEl>
                                          </p:spTgt>
                                        </p:tgtEl>
                                        <p:attrNameLst>
                                          <p:attrName>ppt_x</p:attrName>
                                        </p:attrNameLst>
                                      </p:cBhvr>
                                      <p:tavLst>
                                        <p:tav tm="0">
                                          <p:val>
                                            <p:strVal val="0-#ppt_w/2"/>
                                          </p:val>
                                        </p:tav>
                                        <p:tav tm="100000">
                                          <p:val>
                                            <p:strVal val="#ppt_x"/>
                                          </p:val>
                                        </p:tav>
                                      </p:tavLst>
                                    </p:anim>
                                    <p:anim calcmode="lin" valueType="num">
                                      <p:cBhvr>
                                        <p:cTn id="14" dur="500" fill="hold"/>
                                        <p:tgtEl>
                                          <p:spTgt spid="723970">
                                            <p:txEl>
                                              <p:charRg st="0" end="1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bldLvl="5"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文本占位符 723969"/>
          <p:cNvSpPr>
            <a:spLocks noGrp="1"/>
          </p:cNvSpPr>
          <p:nvPr>
            <p:ph type="body" idx="1"/>
          </p:nvPr>
        </p:nvSpPr>
        <p:spPr>
          <a:xfrm>
            <a:off x="2208213" y="333375"/>
            <a:ext cx="7772400" cy="647700"/>
          </a:xfrm>
        </p:spPr>
        <p:txBody>
          <a:bodyPr/>
          <a:p>
            <a:pPr marL="342900" marR="0" indent="-342900" algn="just" defTabSz="914400" rtl="0" eaLnBrk="1" fontAlgn="base" latinLnBrk="0" hangingPunct="1">
              <a:lnSpc>
                <a:spcPct val="100000"/>
              </a:lnSpc>
              <a:spcBef>
                <a:spcPct val="20000"/>
              </a:spcBef>
              <a:spcAft>
                <a:spcPct val="0"/>
              </a:spcAft>
              <a:buClrTx/>
              <a:buSzTx/>
              <a:buFontTx/>
              <a:buNone/>
            </a:pPr>
            <a:r>
              <a:rPr kumimoji="0" lang="en-US" altLang="zh-CN"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2.1  </a:t>
            </a:r>
            <a:r>
              <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程序设计语言的发展及其特点</a:t>
            </a:r>
            <a:endPar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endParaRPr>
          </a:p>
        </p:txBody>
      </p:sp>
      <p:sp>
        <p:nvSpPr>
          <p:cNvPr id="216071" name="Rectangle 7"/>
          <p:cNvSpPr>
            <a:spLocks noGrp="1"/>
          </p:cNvSpPr>
          <p:nvPr/>
        </p:nvSpPr>
        <p:spPr>
          <a:xfrm>
            <a:off x="2024063" y="1641475"/>
            <a:ext cx="8286750" cy="4429125"/>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zh-CN" altLang="zh-CN" sz="3200" b="1" dirty="0">
                <a:latin typeface="Times New Roman" panose="02020603050405020304" pitchFamily="18" charset="0"/>
                <a:ea typeface="宋体" panose="02010600030101010101" pitchFamily="2" charset="-122"/>
              </a:rPr>
              <a:t>计算机语言发展阶段</a:t>
            </a:r>
            <a:r>
              <a:rPr lang="zh-CN" altLang="en-US" sz="3200" b="1" dirty="0">
                <a:latin typeface="Times New Roman" panose="02020603050405020304" pitchFamily="18" charset="0"/>
                <a:ea typeface="宋体" panose="02010600030101010101" pitchFamily="2" charset="-122"/>
              </a:rPr>
              <a:t>：</a:t>
            </a:r>
            <a:endParaRPr lang="en-US" altLang="zh-CN" sz="3200" b="1" dirty="0">
              <a:latin typeface="Times New Roman" panose="02020603050405020304" pitchFamily="18" charset="0"/>
              <a:ea typeface="宋体" panose="02010600030101010101" pitchFamily="2" charset="-122"/>
            </a:endParaRPr>
          </a:p>
          <a:p>
            <a:pPr marL="742950" lvl="1" indent="-285750" algn="l" rtl="0" eaLnBrk="1" fontAlgn="base" hangingPunct="1">
              <a:lnSpc>
                <a:spcPct val="120000"/>
              </a:lnSpc>
              <a:spcBef>
                <a:spcPct val="20000"/>
              </a:spcBef>
              <a:spcAft>
                <a:spcPct val="0"/>
              </a:spcAft>
              <a:buClrTx/>
              <a:buFont typeface="Wingdings" panose="05000000000000000000" pitchFamily="2" charset="2"/>
              <a:buChar char="u"/>
            </a:pPr>
            <a:r>
              <a:rPr lang="zh-CN" altLang="zh-CN" sz="2800" b="1" dirty="0">
                <a:solidFill>
                  <a:srgbClr val="C00000"/>
                </a:solidFill>
                <a:latin typeface="Times New Roman" panose="02020603050405020304" pitchFamily="18" charset="0"/>
                <a:ea typeface="宋体" panose="02010600030101010101" pitchFamily="2" charset="-122"/>
              </a:rPr>
              <a:t>机器语言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由</a:t>
            </a:r>
            <a:r>
              <a:rPr lang="en-US" altLang="zh-CN" sz="2800" b="1" dirty="0">
                <a:solidFill>
                  <a:schemeClr val="tx1"/>
                </a:solidFill>
                <a:latin typeface="Times New Roman" panose="02020603050405020304" pitchFamily="18" charset="0"/>
                <a:ea typeface="宋体" panose="02010600030101010101" pitchFamily="2" charset="-122"/>
              </a:rPr>
              <a:t>0</a:t>
            </a:r>
            <a:r>
              <a:rPr lang="zh-CN" altLang="zh-CN" sz="2800" b="1" dirty="0">
                <a:solidFill>
                  <a:schemeClr val="tx1"/>
                </a:solidFill>
                <a:latin typeface="Times New Roman" panose="02020603050405020304" pitchFamily="18" charset="0"/>
                <a:ea typeface="宋体" panose="02010600030101010101" pitchFamily="2" charset="-122"/>
              </a:rPr>
              <a:t>和</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zh-CN" sz="2800" b="1" dirty="0">
                <a:solidFill>
                  <a:schemeClr val="tx1"/>
                </a:solidFill>
                <a:latin typeface="Times New Roman" panose="02020603050405020304" pitchFamily="18" charset="0"/>
                <a:ea typeface="宋体" panose="02010600030101010101" pitchFamily="2" charset="-122"/>
              </a:rPr>
              <a:t>组成的指令</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742950" lvl="1" indent="-285750" algn="l" rtl="0" eaLnBrk="1" fontAlgn="base" hangingPunct="1">
              <a:lnSpc>
                <a:spcPct val="120000"/>
              </a:lnSpc>
              <a:spcBef>
                <a:spcPct val="20000"/>
              </a:spcBef>
              <a:spcAft>
                <a:spcPct val="0"/>
              </a:spcAft>
              <a:buClrTx/>
              <a:buFont typeface="Wingdings" panose="05000000000000000000" pitchFamily="2" charset="2"/>
              <a:buChar char="u"/>
            </a:pPr>
            <a:r>
              <a:rPr lang="zh-CN" altLang="zh-CN" sz="2800" b="1" dirty="0">
                <a:solidFill>
                  <a:srgbClr val="C00000"/>
                </a:solidFill>
                <a:latin typeface="Times New Roman" panose="02020603050405020304" pitchFamily="18" charset="0"/>
                <a:ea typeface="宋体" panose="02010600030101010101" pitchFamily="2" charset="-122"/>
              </a:rPr>
              <a:t>符号语言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用英文字母和数字表示指令</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742950" lvl="1" indent="-285750" algn="l" rtl="0" eaLnBrk="1" fontAlgn="base" hangingPunct="1">
              <a:lnSpc>
                <a:spcPct val="120000"/>
              </a:lnSpc>
              <a:spcBef>
                <a:spcPct val="20000"/>
              </a:spcBef>
              <a:spcAft>
                <a:spcPct val="0"/>
              </a:spcAft>
              <a:buClrTx/>
              <a:buFont typeface="Wingdings" panose="05000000000000000000" pitchFamily="2" charset="2"/>
              <a:buChar char="u"/>
            </a:pPr>
            <a:r>
              <a:rPr lang="zh-CN" altLang="zh-CN" sz="2800" b="1" dirty="0">
                <a:solidFill>
                  <a:srgbClr val="C00000"/>
                </a:solidFill>
                <a:latin typeface="Times New Roman" panose="02020603050405020304" pitchFamily="18" charset="0"/>
                <a:ea typeface="宋体" panose="02010600030101010101" pitchFamily="2" charset="-122"/>
              </a:rPr>
              <a:t>高级语言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接近于人的自然语言和数学语言</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1143000" lvl="2" indent="-228600" algn="l" rtl="0" eaLnBrk="1" fontAlgn="base" hangingPunct="1">
              <a:lnSpc>
                <a:spcPct val="120000"/>
              </a:lnSpc>
              <a:spcBef>
                <a:spcPct val="20000"/>
              </a:spcBef>
              <a:spcAft>
                <a:spcPct val="0"/>
              </a:spcAft>
              <a:buClrTx/>
              <a:buFont typeface="Wingdings" panose="05000000000000000000" pitchFamily="2" charset="2"/>
              <a:buChar char="l"/>
            </a:pPr>
            <a:r>
              <a:rPr lang="zh-CN" altLang="zh-CN" sz="2800" b="1" dirty="0">
                <a:solidFill>
                  <a:schemeClr val="tx1"/>
                </a:solidFill>
                <a:latin typeface="Times New Roman" panose="02020603050405020304" pitchFamily="18" charset="0"/>
                <a:ea typeface="宋体" panose="02010600030101010101" pitchFamily="2" charset="-122"/>
              </a:rPr>
              <a:t>面向</a:t>
            </a:r>
            <a:r>
              <a:rPr lang="zh-CN" altLang="zh-CN" sz="2800" b="1" dirty="0">
                <a:solidFill>
                  <a:srgbClr val="0000CC"/>
                </a:solidFill>
                <a:latin typeface="Times New Roman" panose="02020603050405020304" pitchFamily="18" charset="0"/>
                <a:ea typeface="宋体" panose="02010600030101010101" pitchFamily="2" charset="-122"/>
              </a:rPr>
              <a:t>过程</a:t>
            </a:r>
            <a:r>
              <a:rPr lang="zh-CN" altLang="zh-CN" sz="2800" b="1" dirty="0">
                <a:solidFill>
                  <a:schemeClr val="tx1"/>
                </a:solidFill>
                <a:latin typeface="Times New Roman" panose="02020603050405020304" pitchFamily="18" charset="0"/>
                <a:ea typeface="宋体" panose="02010600030101010101" pitchFamily="2" charset="-122"/>
              </a:rPr>
              <a:t>的语言</a:t>
            </a:r>
            <a:endParaRPr lang="en-US" altLang="zh-CN" sz="2800" b="1" dirty="0">
              <a:solidFill>
                <a:schemeClr val="tx1"/>
              </a:solidFill>
              <a:latin typeface="Times New Roman" panose="02020603050405020304" pitchFamily="18" charset="0"/>
              <a:ea typeface="宋体" panose="02010600030101010101" pitchFamily="2" charset="-122"/>
            </a:endParaRPr>
          </a:p>
          <a:p>
            <a:pPr marL="1143000" lvl="2" indent="-228600" algn="l" rtl="0" eaLnBrk="1" fontAlgn="base" hangingPunct="1">
              <a:lnSpc>
                <a:spcPct val="120000"/>
              </a:lnSpc>
              <a:spcBef>
                <a:spcPct val="20000"/>
              </a:spcBef>
              <a:spcAft>
                <a:spcPct val="0"/>
              </a:spcAft>
              <a:buClrTx/>
              <a:buNone/>
            </a:pPr>
            <a:r>
              <a:rPr lang="en-US" altLang="zh-CN" sz="2800" b="1" dirty="0">
                <a:solidFill>
                  <a:schemeClr val="tx1"/>
                </a:solidFill>
                <a:latin typeface="Times New Roman" panose="02020603050405020304" pitchFamily="18" charset="0"/>
                <a:ea typeface="宋体" panose="02010600030101010101" pitchFamily="2" charset="-122"/>
              </a:rPr>
              <a:t>     </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非结构化的语言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结构化语言</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1143000" lvl="2" indent="-228600" algn="l" rtl="0" eaLnBrk="1" fontAlgn="base" hangingPunct="1">
              <a:lnSpc>
                <a:spcPct val="120000"/>
              </a:lnSpc>
              <a:spcBef>
                <a:spcPct val="20000"/>
              </a:spcBef>
              <a:spcAft>
                <a:spcPct val="0"/>
              </a:spcAft>
              <a:buClrTx/>
              <a:buFont typeface="Wingdings" panose="05000000000000000000" pitchFamily="2" charset="2"/>
              <a:buChar char="l"/>
            </a:pPr>
            <a:r>
              <a:rPr lang="zh-CN" altLang="zh-CN" sz="2800" b="1" dirty="0">
                <a:solidFill>
                  <a:schemeClr val="tx1"/>
                </a:solidFill>
                <a:latin typeface="Times New Roman" panose="02020603050405020304" pitchFamily="18" charset="0"/>
                <a:ea typeface="宋体" panose="02010600030101010101" pitchFamily="2" charset="-122"/>
              </a:rPr>
              <a:t>面向</a:t>
            </a:r>
            <a:r>
              <a:rPr lang="zh-CN" altLang="zh-CN" sz="2800" b="1" dirty="0">
                <a:solidFill>
                  <a:srgbClr val="0000CC"/>
                </a:solidFill>
                <a:latin typeface="Times New Roman" panose="02020603050405020304" pitchFamily="18" charset="0"/>
                <a:ea typeface="宋体" panose="02010600030101010101" pitchFamily="2" charset="-122"/>
              </a:rPr>
              <a:t>对象</a:t>
            </a:r>
            <a:r>
              <a:rPr lang="zh-CN" altLang="zh-CN" sz="2800" b="1" dirty="0">
                <a:solidFill>
                  <a:schemeClr val="tx1"/>
                </a:solidFill>
                <a:latin typeface="Times New Roman" panose="02020603050405020304" pitchFamily="18" charset="0"/>
                <a:ea typeface="宋体" panose="02010600030101010101" pitchFamily="2" charset="-122"/>
              </a:rPr>
              <a:t>的语言</a:t>
            </a:r>
            <a:endParaRPr lang="zh-CN" altLang="en-US" sz="2800" b="1" dirty="0">
              <a:solidFill>
                <a:schemeClr val="tx1"/>
              </a:solidFill>
              <a:latin typeface="Times New Roman" panose="02020603050405020304" pitchFamily="18" charset="0"/>
              <a:ea typeface="宋体" panose="02010600030101010101" pitchFamily="2" charset="-122"/>
            </a:endParaRPr>
          </a:p>
        </p:txBody>
      </p:sp>
      <p:sp>
        <p:nvSpPr>
          <p:cNvPr id="5" name="云形标注 4"/>
          <p:cNvSpPr/>
          <p:nvPr/>
        </p:nvSpPr>
        <p:spPr>
          <a:xfrm>
            <a:off x="7453313" y="1069975"/>
            <a:ext cx="2928937" cy="928688"/>
          </a:xfrm>
          <a:prstGeom prst="cloudCallout">
            <a:avLst>
              <a:gd name="adj1" fmla="val -35801"/>
              <a:gd name="adj2" fmla="val 93523"/>
            </a:avLst>
          </a:prstGeom>
          <a:solidFill>
            <a:srgbClr val="FFFFCC"/>
          </a:solidFill>
          <a:ln w="9525" cap="flat" cmpd="sng">
            <a:solidFill>
              <a:schemeClr val="tx1"/>
            </a:solidFill>
            <a:prstDash val="solid"/>
            <a:miter/>
            <a:headEnd type="none" w="med" len="med"/>
            <a:tailEnd type="none" w="med" len="med"/>
          </a:ln>
        </p:spPr>
        <p:txBody>
          <a:bodyPr wrap="none" anchor="t" anchorCtr="0"/>
          <a:p>
            <a:r>
              <a:rPr lang="zh-CN" altLang="en-US" sz="3200" b="1" dirty="0">
                <a:solidFill>
                  <a:srgbClr val="0000CC"/>
                </a:solidFill>
                <a:latin typeface="Arial" panose="020B0604020202020204" pitchFamily="34" charset="0"/>
                <a:ea typeface="宋体" panose="02010600030101010101" pitchFamily="2" charset="-122"/>
              </a:rPr>
              <a:t>低级语言</a:t>
            </a:r>
            <a:endParaRPr lang="zh-CN" altLang="en-US" sz="3200" b="1" dirty="0">
              <a:solidFill>
                <a:srgbClr val="0000CC"/>
              </a:solidFill>
              <a:latin typeface="Arial" panose="020B0604020202020204" pitchFamily="34" charset="0"/>
              <a:ea typeface="宋体" panose="02010600030101010101" pitchFamily="2" charset="-122"/>
            </a:endParaRPr>
          </a:p>
        </p:txBody>
      </p:sp>
      <p:sp>
        <p:nvSpPr>
          <p:cNvPr id="6" name="矩形 5"/>
          <p:cNvSpPr/>
          <p:nvPr/>
        </p:nvSpPr>
        <p:spPr>
          <a:xfrm>
            <a:off x="2524125" y="2355850"/>
            <a:ext cx="6929438" cy="1143000"/>
          </a:xfrm>
          <a:prstGeom prst="rect">
            <a:avLst/>
          </a:prstGeom>
          <a:noFill/>
          <a:ln w="38100" cap="flat" cmpd="sng">
            <a:solidFill>
              <a:srgbClr val="0000CC"/>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pic>
        <p:nvPicPr>
          <p:cNvPr id="25605" name="图片 6" descr="Untitled.png">
            <a:hlinkClick r:id="rId1" action="ppaction://hlinksldjump"/>
          </p:cNvPr>
          <p:cNvPicPr>
            <a:picLocks noChangeAspect="1"/>
          </p:cNvPicPr>
          <p:nvPr/>
        </p:nvPicPr>
        <p:blipFill>
          <a:blip r:embed="rId2"/>
          <a:stretch>
            <a:fillRect/>
          </a:stretch>
        </p:blipFill>
        <p:spPr>
          <a:xfrm>
            <a:off x="9740900" y="5937250"/>
            <a:ext cx="927100" cy="920750"/>
          </a:xfrm>
          <a:prstGeom prst="rect">
            <a:avLst/>
          </a:prstGeom>
          <a:noFill/>
          <a:ln w="9525">
            <a:noFill/>
          </a:ln>
        </p:spPr>
      </p:pic>
    </p:spTree>
  </p:cSld>
  <p:clrMapOvr>
    <a:masterClrMapping/>
  </p:clrMapOvr>
  <p:transition>
    <p:cover/>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0">
                                            <p:txEl>
                                              <p:charRg st="4294967295" end="4294967295"/>
                                            </p:txEl>
                                          </p:spTgt>
                                        </p:tgtEl>
                                        <p:attrNameLst>
                                          <p:attrName>style.visibility</p:attrName>
                                        </p:attrNameLst>
                                      </p:cBhvr>
                                      <p:to>
                                        <p:strVal val="visible"/>
                                      </p:to>
                                    </p:set>
                                    <p:anim calcmode="lin" valueType="num">
                                      <p:cBhvr>
                                        <p:cTn id="7" dur="500" fill="hold"/>
                                        <p:tgtEl>
                                          <p:spTgt spid="723970">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23970">
                                            <p:txEl>
                                              <p:charRg st="4294967295" end="42949672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3970">
                                            <p:txEl>
                                              <p:charRg st="0" end="19"/>
                                            </p:txEl>
                                          </p:spTgt>
                                        </p:tgtEl>
                                        <p:attrNameLst>
                                          <p:attrName>style.visibility</p:attrName>
                                        </p:attrNameLst>
                                      </p:cBhvr>
                                      <p:to>
                                        <p:strVal val="visible"/>
                                      </p:to>
                                    </p:set>
                                    <p:anim calcmode="lin" valueType="num">
                                      <p:cBhvr>
                                        <p:cTn id="13" dur="500" fill="hold"/>
                                        <p:tgtEl>
                                          <p:spTgt spid="723970">
                                            <p:txEl>
                                              <p:charRg st="0" end="19"/>
                                            </p:txEl>
                                          </p:spTgt>
                                        </p:tgtEl>
                                        <p:attrNameLst>
                                          <p:attrName>ppt_x</p:attrName>
                                        </p:attrNameLst>
                                      </p:cBhvr>
                                      <p:tavLst>
                                        <p:tav tm="0">
                                          <p:val>
                                            <p:strVal val="0-#ppt_w/2"/>
                                          </p:val>
                                        </p:tav>
                                        <p:tav tm="100000">
                                          <p:val>
                                            <p:strVal val="#ppt_x"/>
                                          </p:val>
                                        </p:tav>
                                      </p:tavLst>
                                    </p:anim>
                                    <p:anim calcmode="lin" valueType="num">
                                      <p:cBhvr>
                                        <p:cTn id="14" dur="500" fill="hold"/>
                                        <p:tgtEl>
                                          <p:spTgt spid="723970">
                                            <p:txEl>
                                              <p:charRg st="0" end="1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TYPE.WAV"/>
                                        </p:tgtEl>
                                      </p:cMediaNode>
                                    </p:audio>
                                  </p:sub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6071">
                                            <p:txEl>
                                              <p:charRg st="11" end="27"/>
                                            </p:txEl>
                                          </p:spTgt>
                                        </p:tgtEl>
                                        <p:attrNameLst>
                                          <p:attrName>style.visibility</p:attrName>
                                        </p:attrNameLst>
                                      </p:cBhvr>
                                      <p:to>
                                        <p:strVal val="visible"/>
                                      </p:to>
                                    </p:set>
                                    <p:animEffect transition="in" filter="blinds(horizontal)">
                                      <p:cBhvr>
                                        <p:cTn id="19" dur="500"/>
                                        <p:tgtEl>
                                          <p:spTgt spid="216071">
                                            <p:txEl>
                                              <p:charRg st="11" end="2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16071">
                                            <p:txEl>
                                              <p:charRg st="27" end="46"/>
                                            </p:txEl>
                                          </p:spTgt>
                                        </p:tgtEl>
                                        <p:attrNameLst>
                                          <p:attrName>style.visibility</p:attrName>
                                        </p:attrNameLst>
                                      </p:cBhvr>
                                      <p:to>
                                        <p:strVal val="visible"/>
                                      </p:to>
                                    </p:set>
                                    <p:animEffect transition="in" filter="blinds(horizontal)">
                                      <p:cBhvr>
                                        <p:cTn id="24" dur="500"/>
                                        <p:tgtEl>
                                          <p:spTgt spid="216071">
                                            <p:txEl>
                                              <p:charRg st="27" end="4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par>
                          <p:cTn id="30" fill="hold">
                            <p:stCondLst>
                              <p:cond delay="500"/>
                            </p:stCondLst>
                            <p:childTnLst>
                              <p:par>
                                <p:cTn id="31" presetID="3" presetClass="entr" presetSubtype="5"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vertic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16071">
                                            <p:txEl>
                                              <p:charRg st="46" end="67"/>
                                            </p:txEl>
                                          </p:spTgt>
                                        </p:tgtEl>
                                        <p:attrNameLst>
                                          <p:attrName>style.visibility</p:attrName>
                                        </p:attrNameLst>
                                      </p:cBhvr>
                                      <p:to>
                                        <p:strVal val="visible"/>
                                      </p:to>
                                    </p:set>
                                    <p:animEffect transition="in" filter="blinds(horizontal)">
                                      <p:cBhvr>
                                        <p:cTn id="38" dur="500"/>
                                        <p:tgtEl>
                                          <p:spTgt spid="216071">
                                            <p:txEl>
                                              <p:charRg st="46" end="6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16071">
                                            <p:txEl>
                                              <p:charRg st="67" end="75"/>
                                            </p:txEl>
                                          </p:spTgt>
                                        </p:tgtEl>
                                        <p:attrNameLst>
                                          <p:attrName>style.visibility</p:attrName>
                                        </p:attrNameLst>
                                      </p:cBhvr>
                                      <p:to>
                                        <p:strVal val="visible"/>
                                      </p:to>
                                    </p:set>
                                    <p:animEffect transition="in" filter="blinds(horizontal)">
                                      <p:cBhvr>
                                        <p:cTn id="43" dur="500"/>
                                        <p:tgtEl>
                                          <p:spTgt spid="216071">
                                            <p:txEl>
                                              <p:charRg st="67" end="75"/>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16071">
                                            <p:txEl>
                                              <p:charRg st="75" end="96"/>
                                            </p:txEl>
                                          </p:spTgt>
                                        </p:tgtEl>
                                        <p:attrNameLst>
                                          <p:attrName>style.visibility</p:attrName>
                                        </p:attrNameLst>
                                      </p:cBhvr>
                                      <p:to>
                                        <p:strVal val="visible"/>
                                      </p:to>
                                    </p:set>
                                    <p:animEffect transition="in" filter="blinds(horizontal)">
                                      <p:cBhvr>
                                        <p:cTn id="46" dur="500"/>
                                        <p:tgtEl>
                                          <p:spTgt spid="216071">
                                            <p:txEl>
                                              <p:charRg st="75" end="9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16071">
                                            <p:txEl>
                                              <p:charRg st="96" end="104"/>
                                            </p:txEl>
                                          </p:spTgt>
                                        </p:tgtEl>
                                        <p:attrNameLst>
                                          <p:attrName>style.visibility</p:attrName>
                                        </p:attrNameLst>
                                      </p:cBhvr>
                                      <p:to>
                                        <p:strVal val="visible"/>
                                      </p:to>
                                    </p:set>
                                    <p:animEffect transition="in" filter="blinds(horizontal)">
                                      <p:cBhvr>
                                        <p:cTn id="51" dur="500"/>
                                        <p:tgtEl>
                                          <p:spTgt spid="216071">
                                            <p:txEl>
                                              <p:charRg st="96"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bldLvl="5" build="p"/>
      <p:bldP spid="5" grpId="0" bldLvl="0" animBg="1"/>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5"/>
          <p:cNvSpPr/>
          <p:nvPr/>
        </p:nvSpPr>
        <p:spPr>
          <a:xfrm>
            <a:off x="1981200" y="701675"/>
            <a:ext cx="8229600" cy="4456113"/>
          </a:xfrm>
          <a:prstGeom prst="rect">
            <a:avLst/>
          </a:prstGeom>
          <a:noFill/>
          <a:ln w="9525">
            <a:noFill/>
          </a:ln>
        </p:spPr>
        <p:txBody>
          <a:bodyPr anchor="t" anchorCtr="0"/>
          <a:p>
            <a:pPr marL="342900" indent="-342900" eaLnBrk="0" hangingPunct="0">
              <a:lnSpc>
                <a:spcPct val="120000"/>
              </a:lnSpc>
              <a:spcBef>
                <a:spcPct val="20000"/>
              </a:spcBef>
              <a:buFont typeface="Wingdings" panose="05000000000000000000" pitchFamily="2" charset="2"/>
              <a:buChar char="Ø"/>
            </a:pPr>
            <a:r>
              <a:rPr lang="zh-CN" altLang="en-US" sz="3200" dirty="0">
                <a:latin typeface="Verdana" panose="020B0604030504040204" pitchFamily="34" charset="0"/>
                <a:ea typeface="宋体" panose="02010600030101010101" pitchFamily="2" charset="-122"/>
              </a:rPr>
              <a:t>机器语言编写的</a:t>
            </a:r>
            <a:r>
              <a:rPr lang="en-US" altLang="zh-CN" sz="3200" dirty="0">
                <a:latin typeface="Verdana" panose="020B0604030504040204" pitchFamily="34" charset="0"/>
                <a:ea typeface="宋体" panose="02010600030101010101" pitchFamily="2" charset="-122"/>
              </a:rPr>
              <a:t>1+1</a:t>
            </a:r>
            <a:r>
              <a:rPr lang="zh-CN" altLang="en-US" sz="3200" dirty="0">
                <a:latin typeface="Verdana" panose="020B0604030504040204" pitchFamily="34" charset="0"/>
                <a:ea typeface="宋体" panose="02010600030101010101" pitchFamily="2" charset="-122"/>
              </a:rPr>
              <a:t>程序</a:t>
            </a: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r>
              <a:rPr lang="zh-CN" altLang="en-US" sz="3200" dirty="0">
                <a:latin typeface="Verdana" panose="020B0604030504040204" pitchFamily="34" charset="0"/>
                <a:ea typeface="宋体" panose="02010600030101010101" pitchFamily="2" charset="-122"/>
              </a:rPr>
              <a:t>汇编语言（</a:t>
            </a:r>
            <a:r>
              <a:rPr lang="en-US" altLang="zh-CN" sz="3200" dirty="0">
                <a:latin typeface="Verdana" panose="020B0604030504040204" pitchFamily="34" charset="0"/>
                <a:ea typeface="宋体" panose="02010600030101010101" pitchFamily="2" charset="-122"/>
              </a:rPr>
              <a:t>Assemble Language</a:t>
            </a:r>
            <a:r>
              <a:rPr lang="zh-CN" altLang="en-US" sz="3200" dirty="0">
                <a:latin typeface="Verdana" panose="020B0604030504040204" pitchFamily="34" charset="0"/>
                <a:ea typeface="宋体" panose="02010600030101010101" pitchFamily="2" charset="-122"/>
              </a:rPr>
              <a:t>）编写的</a:t>
            </a:r>
            <a:r>
              <a:rPr lang="en-US" altLang="zh-CN" sz="3200" dirty="0">
                <a:latin typeface="Verdana" panose="020B0604030504040204" pitchFamily="34" charset="0"/>
                <a:ea typeface="宋体" panose="02010600030101010101" pitchFamily="2" charset="-122"/>
              </a:rPr>
              <a:t>1+1</a:t>
            </a:r>
            <a:r>
              <a:rPr lang="zh-CN" altLang="en-US" sz="3200" dirty="0">
                <a:latin typeface="Verdana" panose="020B0604030504040204" pitchFamily="34" charset="0"/>
                <a:ea typeface="宋体" panose="02010600030101010101" pitchFamily="2" charset="-122"/>
              </a:rPr>
              <a:t>程序</a:t>
            </a:r>
            <a:endParaRPr lang="zh-CN" altLang="en-US" sz="3200" dirty="0">
              <a:latin typeface="Verdana" panose="020B0604030504040204" pitchFamily="34" charset="0"/>
              <a:ea typeface="宋体" panose="02010600030101010101" pitchFamily="2" charset="-122"/>
            </a:endParaRPr>
          </a:p>
        </p:txBody>
      </p:sp>
      <p:sp>
        <p:nvSpPr>
          <p:cNvPr id="27650" name="Rectangle 6"/>
          <p:cNvSpPr/>
          <p:nvPr/>
        </p:nvSpPr>
        <p:spPr>
          <a:xfrm>
            <a:off x="3003550" y="1909445"/>
            <a:ext cx="1346200" cy="1753235"/>
          </a:xfrm>
          <a:prstGeom prst="rect">
            <a:avLst/>
          </a:prstGeom>
          <a:noFill/>
          <a:ln w="12700">
            <a:noFill/>
          </a:ln>
        </p:spPr>
        <p:txBody>
          <a:bodyPr wrap="none" anchor="ctr" anchorCtr="0">
            <a:spAutoFit/>
          </a:bodyPr>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10111000</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00000001</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00000000</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00000101</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00000001</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00000000</a:t>
            </a:r>
            <a:endParaRPr lang="en-US" altLang="zh-CN" sz="1800" dirty="0">
              <a:latin typeface="Verdana" panose="020B0604030504040204" pitchFamily="34" charset="0"/>
              <a:ea typeface="宋体" panose="02010600030101010101" pitchFamily="2" charset="-122"/>
            </a:endParaRPr>
          </a:p>
        </p:txBody>
      </p:sp>
      <p:sp>
        <p:nvSpPr>
          <p:cNvPr id="27651" name="Rectangle 7"/>
          <p:cNvSpPr/>
          <p:nvPr/>
        </p:nvSpPr>
        <p:spPr>
          <a:xfrm>
            <a:off x="2648744" y="5646103"/>
            <a:ext cx="2178050" cy="829945"/>
          </a:xfrm>
          <a:prstGeom prst="rect">
            <a:avLst/>
          </a:prstGeom>
          <a:noFill/>
          <a:ln w="12700">
            <a:noFill/>
          </a:ln>
        </p:spPr>
        <p:txBody>
          <a:bodyPr wrap="none" lIns="266616" rIns="266616" anchor="ctr" anchorCtr="0">
            <a:spAutoFit/>
          </a:bodyPr>
          <a:p>
            <a:pPr algn="ctr" defTabSz="914400">
              <a:tabLst>
                <a:tab pos="528955" algn="l"/>
                <a:tab pos="792480" algn="l"/>
                <a:tab pos="1057275" algn="l"/>
              </a:tabLst>
            </a:pPr>
            <a:r>
              <a:rPr lang="en-US" altLang="zh-CN" dirty="0">
                <a:latin typeface="Courier New" panose="02070309020205020404" pitchFamily="49" charset="0"/>
                <a:ea typeface="宋体" panose="02010600030101010101" pitchFamily="2" charset="-122"/>
              </a:rPr>
              <a:t>MOV AX, 1</a:t>
            </a:r>
            <a:endParaRPr lang="en-US" altLang="zh-CN" dirty="0">
              <a:latin typeface="Courier New" panose="02070309020205020404" pitchFamily="49" charset="0"/>
              <a:ea typeface="宋体" panose="02010600030101010101" pitchFamily="2" charset="-122"/>
            </a:endParaRPr>
          </a:p>
          <a:p>
            <a:pPr algn="ctr" defTabSz="914400">
              <a:tabLst>
                <a:tab pos="528955" algn="l"/>
                <a:tab pos="792480" algn="l"/>
                <a:tab pos="1057275" algn="l"/>
              </a:tabLst>
            </a:pPr>
            <a:r>
              <a:rPr lang="en-US" altLang="zh-CN" dirty="0">
                <a:latin typeface="Courier New" panose="02070309020205020404" pitchFamily="49" charset="0"/>
                <a:ea typeface="宋体" panose="02010600030101010101" pitchFamily="2" charset="-122"/>
              </a:rPr>
              <a:t>ADD AX, 1</a:t>
            </a:r>
            <a:endParaRPr lang="en-US" altLang="zh-CN" dirty="0">
              <a:latin typeface="Courier New" panose="02070309020205020404" pitchFamily="49"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963410" y="1183005"/>
            <a:ext cx="5221605" cy="293814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Rectangle 2"/>
          <p:cNvSpPr txBox="1">
            <a:spLocks noChangeArrowheads="1"/>
          </p:cNvSpPr>
          <p:nvPr/>
        </p:nvSpPr>
        <p:spPr bwMode="auto">
          <a:xfrm>
            <a:off x="684213" y="333375"/>
            <a:ext cx="7772400" cy="647700"/>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har char="•"/>
              <a:defRPr kumimoji="1" sz="3200" b="1">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har char="–"/>
              <a:defRPr kumimoji="1" sz="2800" b="1">
                <a:solidFill>
                  <a:schemeClr val="tx1"/>
                </a:solidFill>
                <a:effectLst>
                  <a:outerShdw blurRad="38100" dist="38100" dir="2700000" algn="tl">
                    <a:srgbClr val="FFFFFF"/>
                  </a:outerShdw>
                </a:effectLst>
                <a:latin typeface="+mn-lt"/>
                <a:ea typeface="+mn-ea"/>
              </a:defRPr>
            </a:lvl2pPr>
            <a:lvl3pPr marL="1143000" indent="-228600" algn="l" rtl="0" fontAlgn="base">
              <a:spcBef>
                <a:spcPct val="20000"/>
              </a:spcBef>
              <a:spcAft>
                <a:spcPct val="0"/>
              </a:spcAft>
              <a:buChar char="•"/>
              <a:defRPr kumimoji="1" sz="2400" b="1">
                <a:solidFill>
                  <a:schemeClr val="tx1"/>
                </a:solidFill>
                <a:effectLst>
                  <a:outerShdw blurRad="38100" dist="38100" dir="2700000" algn="tl">
                    <a:srgbClr val="FFFFFF"/>
                  </a:outerShdw>
                </a:effectLst>
                <a:latin typeface="+mn-lt"/>
                <a:ea typeface="+mn-ea"/>
              </a:defRPr>
            </a:lvl3pPr>
            <a:lvl4pPr marL="1600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4pPr>
            <a:lvl5pPr marL="20574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5pPr>
            <a:lvl6pPr marL="25146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6pPr>
            <a:lvl7pPr marL="29718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7pPr>
            <a:lvl8pPr marL="34290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8pPr>
            <a:lvl9pPr marL="3886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9pPr>
          </a:lstStyle>
          <a:p>
            <a:pPr algn="just">
              <a:buFontTx/>
              <a:buNone/>
            </a:pPr>
            <a:r>
              <a:rPr lang="en-US" altLang="zh-CN" kern="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2.1  </a:t>
            </a:r>
            <a:r>
              <a:rPr lang="zh-CN" altLang="en-US" kern="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程序设计语言的发展及其特点</a:t>
            </a:r>
            <a:endParaRPr lang="zh-CN" altLang="en-US" kern="0"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grpSp>
        <p:nvGrpSpPr>
          <p:cNvPr id="41" name="Group 3"/>
          <p:cNvGrpSpPr/>
          <p:nvPr/>
        </p:nvGrpSpPr>
        <p:grpSpPr bwMode="auto">
          <a:xfrm>
            <a:off x="2328530" y="1989138"/>
            <a:ext cx="7943934" cy="2686658"/>
            <a:chOff x="847" y="2496"/>
            <a:chExt cx="4193" cy="1118"/>
          </a:xfrm>
        </p:grpSpPr>
        <p:sp>
          <p:nvSpPr>
            <p:cNvPr id="42" name="Text Box 4"/>
            <p:cNvSpPr txBox="1">
              <a:spLocks noChangeArrowheads="1"/>
            </p:cNvSpPr>
            <p:nvPr/>
          </p:nvSpPr>
          <p:spPr bwMode="auto">
            <a:xfrm>
              <a:off x="847" y="2496"/>
              <a:ext cx="292" cy="1118"/>
            </a:xfrm>
            <a:prstGeom prst="rect">
              <a:avLst/>
            </a:prstGeom>
            <a:solidFill>
              <a:srgbClr val="FFFF99"/>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FFFF99"/>
              </a:extrusionClr>
            </a:sp3d>
          </p:spPr>
          <p:txBody>
            <a:bodyPr vert="eaVert" anchor="ctr">
              <a:spAutoFit/>
              <a:flatTx/>
            </a:bodyPr>
            <a:lstStyle/>
            <a:p>
              <a:pPr algn="ctr"/>
              <a:r>
                <a:rPr lang="zh-CN" altLang="en-US" b="1" dirty="0">
                  <a:effectLst>
                    <a:outerShdw blurRad="38100" dist="38100" dir="2700000" algn="tl">
                      <a:srgbClr val="FFFFFF"/>
                    </a:outerShdw>
                  </a:effectLst>
                  <a:latin typeface="微软雅黑" panose="020B0503020204020204" charset="-122"/>
                  <a:ea typeface="微软雅黑" panose="020B0503020204020204" charset="-122"/>
                </a:rPr>
                <a:t>机器语言</a:t>
              </a:r>
              <a:endParaRPr lang="zh-CN" altLang="en-US"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3" name="Text Box 5"/>
            <p:cNvSpPr txBox="1">
              <a:spLocks noChangeArrowheads="1"/>
            </p:cNvSpPr>
            <p:nvPr/>
          </p:nvSpPr>
          <p:spPr bwMode="auto">
            <a:xfrm>
              <a:off x="1903" y="2496"/>
              <a:ext cx="292" cy="1118"/>
            </a:xfrm>
            <a:prstGeom prst="rect">
              <a:avLst/>
            </a:prstGeom>
            <a:solidFill>
              <a:srgbClr val="FFCC99"/>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FFCC99"/>
              </a:extrusionClr>
            </a:sp3d>
          </p:spPr>
          <p:txBody>
            <a:bodyPr vert="eaVert" anchor="ctr">
              <a:spAutoFit/>
              <a:flatTx/>
            </a:bodyPr>
            <a:lstStyle/>
            <a:p>
              <a:pPr algn="ctr"/>
              <a:r>
                <a:rPr lang="zh-CN" altLang="en-US" b="1" dirty="0">
                  <a:effectLst>
                    <a:outerShdw blurRad="38100" dist="38100" dir="2700000" algn="tl">
                      <a:srgbClr val="FFFFFF"/>
                    </a:outerShdw>
                  </a:effectLst>
                  <a:latin typeface="微软雅黑" panose="020B0503020204020204" charset="-122"/>
                  <a:ea typeface="微软雅黑" panose="020B0503020204020204" charset="-122"/>
                </a:rPr>
                <a:t>汇编语言</a:t>
              </a:r>
              <a:endParaRPr lang="zh-CN" altLang="en-US"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4" name="Text Box 6"/>
            <p:cNvSpPr txBox="1">
              <a:spLocks noChangeArrowheads="1"/>
            </p:cNvSpPr>
            <p:nvPr/>
          </p:nvSpPr>
          <p:spPr bwMode="auto">
            <a:xfrm>
              <a:off x="2959" y="2496"/>
              <a:ext cx="292" cy="1118"/>
            </a:xfrm>
            <a:prstGeom prst="rect">
              <a:avLst/>
            </a:prstGeom>
            <a:solidFill>
              <a:srgbClr val="00FFFF"/>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00FFFF"/>
              </a:extrusionClr>
            </a:sp3d>
          </p:spPr>
          <p:txBody>
            <a:bodyPr vert="eaVert" anchor="ctr">
              <a:spAutoFit/>
              <a:flatTx/>
            </a:bodyPr>
            <a:lstStyle/>
            <a:p>
              <a:pPr algn="ctr"/>
              <a:r>
                <a:rPr lang="zh-CN" altLang="en-US" b="1">
                  <a:effectLst>
                    <a:outerShdw blurRad="38100" dist="38100" dir="2700000" algn="tl">
                      <a:srgbClr val="FFFFFF"/>
                    </a:outerShdw>
                  </a:effectLst>
                  <a:latin typeface="微软雅黑" panose="020B0503020204020204" charset="-122"/>
                  <a:ea typeface="微软雅黑" panose="020B0503020204020204" charset="-122"/>
                </a:rPr>
                <a:t>高级语言</a:t>
              </a:r>
              <a:endParaRPr lang="zh-CN" altLang="en-US" b="1">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5" name="AutoShape 7"/>
            <p:cNvSpPr>
              <a:spLocks noChangeArrowheads="1"/>
            </p:cNvSpPr>
            <p:nvPr/>
          </p:nvSpPr>
          <p:spPr bwMode="auto">
            <a:xfrm>
              <a:off x="1296" y="2976"/>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46" name="AutoShape 8"/>
            <p:cNvSpPr>
              <a:spLocks noChangeArrowheads="1"/>
            </p:cNvSpPr>
            <p:nvPr/>
          </p:nvSpPr>
          <p:spPr bwMode="auto">
            <a:xfrm>
              <a:off x="2400" y="2976"/>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47" name="Text Box 9"/>
            <p:cNvSpPr txBox="1">
              <a:spLocks noChangeArrowheads="1"/>
            </p:cNvSpPr>
            <p:nvPr/>
          </p:nvSpPr>
          <p:spPr bwMode="auto">
            <a:xfrm>
              <a:off x="3888" y="2692"/>
              <a:ext cx="1152" cy="192"/>
            </a:xfrm>
            <a:prstGeom prst="rect">
              <a:avLst/>
            </a:prstGeom>
            <a:solidFill>
              <a:srgbClr val="CC99FF"/>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CC99FF"/>
              </a:extrusionClr>
            </a:sp3d>
          </p:spPr>
          <p:txBody>
            <a:bodyPr anchor="ctr">
              <a:spAutoFit/>
              <a:flatTx/>
            </a:bodyPr>
            <a:lstStyle/>
            <a:p>
              <a:pPr algn="ctr">
                <a:spcBef>
                  <a:spcPct val="50000"/>
                </a:spcBef>
              </a:pPr>
              <a:r>
                <a:rPr lang="zh-CN" altLang="en-US" b="1">
                  <a:effectLst>
                    <a:outerShdw blurRad="38100" dist="38100" dir="2700000" algn="tl">
                      <a:srgbClr val="FFFFFF"/>
                    </a:outerShdw>
                  </a:effectLst>
                  <a:latin typeface="微软雅黑" panose="020B0503020204020204" charset="-122"/>
                  <a:ea typeface="微软雅黑" panose="020B0503020204020204" charset="-122"/>
                </a:rPr>
                <a:t>面向过程</a:t>
              </a:r>
              <a:endParaRPr lang="zh-CN" altLang="en-US" b="1">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8" name="Text Box 10"/>
            <p:cNvSpPr txBox="1">
              <a:spLocks noChangeArrowheads="1"/>
            </p:cNvSpPr>
            <p:nvPr/>
          </p:nvSpPr>
          <p:spPr bwMode="auto">
            <a:xfrm>
              <a:off x="3888" y="3364"/>
              <a:ext cx="1152" cy="192"/>
            </a:xfrm>
            <a:prstGeom prst="rect">
              <a:avLst/>
            </a:prstGeom>
            <a:solidFill>
              <a:srgbClr val="FF99CC"/>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FF99CC"/>
              </a:extrusionClr>
            </a:sp3d>
          </p:spPr>
          <p:txBody>
            <a:bodyPr anchor="ctr">
              <a:spAutoFit/>
              <a:flatTx/>
            </a:bodyPr>
            <a:lstStyle/>
            <a:p>
              <a:pPr algn="ctr">
                <a:spcBef>
                  <a:spcPct val="50000"/>
                </a:spcBef>
              </a:pPr>
              <a:r>
                <a:rPr lang="zh-CN" altLang="en-US" b="1">
                  <a:effectLst>
                    <a:outerShdw blurRad="38100" dist="38100" dir="2700000" algn="tl">
                      <a:srgbClr val="FFFFFF"/>
                    </a:outerShdw>
                  </a:effectLst>
                  <a:latin typeface="微软雅黑" panose="020B0503020204020204" charset="-122"/>
                  <a:ea typeface="微软雅黑" panose="020B0503020204020204" charset="-122"/>
                </a:rPr>
                <a:t>面向对象</a:t>
              </a:r>
              <a:endParaRPr lang="zh-CN" altLang="en-US" b="1">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9" name="AutoShape 11"/>
            <p:cNvSpPr>
              <a:spLocks noChangeArrowheads="1"/>
            </p:cNvSpPr>
            <p:nvPr/>
          </p:nvSpPr>
          <p:spPr bwMode="auto">
            <a:xfrm rot="1521747">
              <a:off x="3408" y="3216"/>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50" name="AutoShape 12"/>
            <p:cNvSpPr>
              <a:spLocks noChangeArrowheads="1"/>
            </p:cNvSpPr>
            <p:nvPr/>
          </p:nvSpPr>
          <p:spPr bwMode="auto">
            <a:xfrm rot="-2247786">
              <a:off x="3408" y="2784"/>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grpSp>
      <p:sp>
        <p:nvSpPr>
          <p:cNvPr id="51" name="AutoShape 13"/>
          <p:cNvSpPr>
            <a:spLocks noChangeArrowheads="1"/>
          </p:cNvSpPr>
          <p:nvPr/>
        </p:nvSpPr>
        <p:spPr bwMode="auto">
          <a:xfrm>
            <a:off x="1789197" y="5003342"/>
            <a:ext cx="6827083" cy="1225550"/>
          </a:xfrm>
          <a:prstGeom prst="wedgeRectCallout">
            <a:avLst>
              <a:gd name="adj1" fmla="val -38104"/>
              <a:gd name="adj2" fmla="val -126751"/>
            </a:avLst>
          </a:prstGeom>
          <a:solidFill>
            <a:schemeClr val="tx1"/>
          </a:solidFill>
          <a:ln w="38100" cap="sq">
            <a:solidFill>
              <a:srgbClr val="33CC33"/>
            </a:solidFill>
            <a:miter lim="800000"/>
            <a:headEnd type="none" w="sm" len="sm"/>
            <a:tailEnd type="none" w="sm" len="sm"/>
          </a:ln>
          <a:effectLst/>
        </p:spPr>
        <p:txBody>
          <a:bodyPr wrap="square" anchor="ctr">
            <a:spAutoFit/>
          </a:bodyPr>
          <a:lstStyle/>
          <a:p>
            <a:r>
              <a:rPr lang="en-US" altLang="zh-CN" dirty="0">
                <a:solidFill>
                  <a:schemeClr val="bg1"/>
                </a:solidFill>
                <a:latin typeface="楷体" panose="02010609060101010101" pitchFamily="49" charset="-122"/>
                <a:ea typeface="楷体" panose="02010609060101010101" pitchFamily="49" charset="-122"/>
              </a:rPr>
              <a:t>CPU</a:t>
            </a:r>
            <a:r>
              <a:rPr lang="zh-CN" altLang="zh-CN" dirty="0">
                <a:solidFill>
                  <a:schemeClr val="bg1"/>
                </a:solidFill>
                <a:latin typeface="楷体" panose="02010609060101010101" pitchFamily="49" charset="-122"/>
                <a:ea typeface="楷体" panose="02010609060101010101" pitchFamily="49" charset="-122"/>
              </a:rPr>
              <a:t>指令系统，由0、1序列构成的指令码组成</a:t>
            </a:r>
            <a:endParaRPr lang="zh-CN" altLang="zh-CN"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如：</a:t>
            </a:r>
            <a:r>
              <a:rPr lang="en-US" altLang="zh-CN" dirty="0">
                <a:solidFill>
                  <a:schemeClr val="bg1"/>
                </a:solidFill>
                <a:latin typeface="楷体" panose="02010609060101010101" pitchFamily="49" charset="-122"/>
                <a:ea typeface="楷体" panose="02010609060101010101" pitchFamily="49" charset="-122"/>
              </a:rPr>
              <a:t>10000000      </a:t>
            </a:r>
            <a:r>
              <a:rPr lang="zh-CN" altLang="en-US" dirty="0">
                <a:solidFill>
                  <a:schemeClr val="bg1"/>
                </a:solidFill>
                <a:latin typeface="楷体" panose="02010609060101010101" pitchFamily="49" charset="-122"/>
                <a:ea typeface="楷体" panose="02010609060101010101" pitchFamily="49" charset="-122"/>
              </a:rPr>
              <a:t>加</a:t>
            </a:r>
            <a:endParaRPr lang="zh-CN" altLang="en-US"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10010000      </a:t>
            </a:r>
            <a:r>
              <a:rPr lang="zh-CN" altLang="en-US" dirty="0">
                <a:solidFill>
                  <a:schemeClr val="bg1"/>
                </a:solidFill>
                <a:latin typeface="楷体" panose="02010609060101010101" pitchFamily="49" charset="-122"/>
                <a:ea typeface="楷体" panose="02010609060101010101" pitchFamily="49" charset="-122"/>
              </a:rPr>
              <a:t>减</a:t>
            </a:r>
            <a:endParaRPr lang="zh-CN" altLang="en-US" dirty="0">
              <a:solidFill>
                <a:schemeClr val="bg1"/>
              </a:solidFill>
              <a:latin typeface="楷体" panose="02010609060101010101" pitchFamily="49" charset="-122"/>
              <a:ea typeface="楷体" panose="02010609060101010101" pitchFamily="49" charset="-122"/>
            </a:endParaRPr>
          </a:p>
        </p:txBody>
      </p:sp>
      <p:sp>
        <p:nvSpPr>
          <p:cNvPr id="52" name="AutoShape 14"/>
          <p:cNvSpPr>
            <a:spLocks noChangeArrowheads="1"/>
          </p:cNvSpPr>
          <p:nvPr/>
        </p:nvSpPr>
        <p:spPr bwMode="auto">
          <a:xfrm>
            <a:off x="3423659" y="4981520"/>
            <a:ext cx="3879850" cy="860425"/>
          </a:xfrm>
          <a:prstGeom prst="wedgeRectCallout">
            <a:avLst>
              <a:gd name="adj1" fmla="val -20579"/>
              <a:gd name="adj2" fmla="val -137824"/>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用助记符号描述的指令系统</a:t>
            </a:r>
            <a:endParaRPr lang="zh-CN" altLang="en-US">
              <a:solidFill>
                <a:schemeClr val="bg1"/>
              </a:solidFill>
              <a:latin typeface="楷体" panose="02010609060101010101" pitchFamily="49" charset="-122"/>
              <a:ea typeface="楷体" panose="02010609060101010101" pitchFamily="49" charset="-122"/>
            </a:endParaRPr>
          </a:p>
          <a:p>
            <a:r>
              <a:rPr lang="zh-CN" altLang="en-US">
                <a:solidFill>
                  <a:schemeClr val="bg1"/>
                </a:solidFill>
                <a:latin typeface="楷体" panose="02010609060101010101" pitchFamily="49" charset="-122"/>
                <a:ea typeface="楷体" panose="02010609060101010101" pitchFamily="49" charset="-122"/>
              </a:rPr>
              <a:t>如  </a:t>
            </a:r>
            <a:r>
              <a:rPr lang="en-US" altLang="zh-CN">
                <a:solidFill>
                  <a:schemeClr val="bg1"/>
                </a:solidFill>
                <a:latin typeface="楷体" panose="02010609060101010101" pitchFamily="49" charset="-122"/>
                <a:ea typeface="楷体" panose="02010609060101010101" pitchFamily="49" charset="-122"/>
              </a:rPr>
              <a:t>ADD    A,  B</a:t>
            </a:r>
            <a:endParaRPr lang="en-US" altLang="zh-CN">
              <a:solidFill>
                <a:schemeClr val="bg1"/>
              </a:solidFill>
              <a:latin typeface="楷体" panose="02010609060101010101" pitchFamily="49" charset="-122"/>
              <a:ea typeface="楷体" panose="02010609060101010101" pitchFamily="49" charset="-122"/>
            </a:endParaRPr>
          </a:p>
        </p:txBody>
      </p:sp>
      <p:sp>
        <p:nvSpPr>
          <p:cNvPr id="56" name="AutoShape 18"/>
          <p:cNvSpPr>
            <a:spLocks noChangeArrowheads="1"/>
          </p:cNvSpPr>
          <p:nvPr/>
        </p:nvSpPr>
        <p:spPr bwMode="auto">
          <a:xfrm>
            <a:off x="7303509" y="1206472"/>
            <a:ext cx="4206601" cy="461665"/>
          </a:xfrm>
          <a:prstGeom prst="wedgeRectCallout">
            <a:avLst>
              <a:gd name="adj1" fmla="val -8463"/>
              <a:gd name="adj2" fmla="val 203736"/>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b="1">
                <a:solidFill>
                  <a:schemeClr val="bg1"/>
                </a:solidFill>
                <a:latin typeface="楷体" panose="02010609060101010101" pitchFamily="49" charset="-122"/>
                <a:ea typeface="楷体" panose="02010609060101010101" pitchFamily="49" charset="-122"/>
              </a:rPr>
              <a:t>程序设计是数据被加工的过程</a:t>
            </a:r>
            <a:endParaRPr lang="zh-CN" altLang="en-US" b="1">
              <a:solidFill>
                <a:schemeClr val="bg1"/>
              </a:solidFill>
              <a:latin typeface="楷体" panose="02010609060101010101" pitchFamily="49" charset="-122"/>
              <a:ea typeface="楷体" panose="02010609060101010101" pitchFamily="49" charset="-122"/>
            </a:endParaRPr>
          </a:p>
        </p:txBody>
      </p:sp>
      <p:sp>
        <p:nvSpPr>
          <p:cNvPr id="57" name="AutoShape 19"/>
          <p:cNvSpPr>
            <a:spLocks noChangeArrowheads="1"/>
          </p:cNvSpPr>
          <p:nvPr/>
        </p:nvSpPr>
        <p:spPr bwMode="auto">
          <a:xfrm>
            <a:off x="6857284" y="4953109"/>
            <a:ext cx="5099050" cy="1225550"/>
          </a:xfrm>
          <a:prstGeom prst="wedgeRectCallout">
            <a:avLst>
              <a:gd name="adj1" fmla="val -5016"/>
              <a:gd name="adj2" fmla="val -88787"/>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客观世界可以分类，对象是类的实例</a:t>
            </a:r>
            <a:endParaRPr lang="zh-CN" altLang="en-US">
              <a:solidFill>
                <a:schemeClr val="bg1"/>
              </a:solidFill>
              <a:latin typeface="楷体" panose="02010609060101010101" pitchFamily="49" charset="-122"/>
              <a:ea typeface="楷体" panose="02010609060101010101" pitchFamily="49" charset="-122"/>
            </a:endParaRPr>
          </a:p>
          <a:p>
            <a:r>
              <a:rPr lang="zh-CN" altLang="en-US">
                <a:solidFill>
                  <a:schemeClr val="bg1"/>
                </a:solidFill>
                <a:latin typeface="楷体" panose="02010609060101010101" pitchFamily="49" charset="-122"/>
                <a:ea typeface="楷体" panose="02010609060101010101" pitchFamily="49" charset="-122"/>
              </a:rPr>
              <a:t>对象是数据和方法的封装</a:t>
            </a:r>
            <a:endParaRPr lang="zh-CN" altLang="en-US">
              <a:solidFill>
                <a:schemeClr val="bg1"/>
              </a:solidFill>
              <a:latin typeface="楷体" panose="02010609060101010101" pitchFamily="49" charset="-122"/>
              <a:ea typeface="楷体" panose="02010609060101010101" pitchFamily="49" charset="-122"/>
            </a:endParaRPr>
          </a:p>
          <a:p>
            <a:r>
              <a:rPr lang="zh-CN" altLang="en-US">
                <a:solidFill>
                  <a:schemeClr val="bg1"/>
                </a:solidFill>
                <a:latin typeface="楷体" panose="02010609060101010101" pitchFamily="49" charset="-122"/>
                <a:ea typeface="楷体" panose="02010609060101010101" pitchFamily="49" charset="-122"/>
              </a:rPr>
              <a:t>对象间通过发送和接受消息发生联系</a:t>
            </a:r>
            <a:endParaRPr lang="zh-CN" altLang="en-US">
              <a:solidFill>
                <a:schemeClr val="bg1"/>
              </a:solidFill>
              <a:latin typeface="楷体" panose="02010609060101010101" pitchFamily="49" charset="-122"/>
              <a:ea typeface="楷体" panose="02010609060101010101" pitchFamily="49" charset="-122"/>
            </a:endParaRPr>
          </a:p>
        </p:txBody>
      </p:sp>
      <p:sp>
        <p:nvSpPr>
          <p:cNvPr id="58" name="AutoShape 20"/>
          <p:cNvSpPr>
            <a:spLocks noChangeArrowheads="1"/>
          </p:cNvSpPr>
          <p:nvPr/>
        </p:nvSpPr>
        <p:spPr bwMode="auto">
          <a:xfrm>
            <a:off x="6247684" y="5301208"/>
            <a:ext cx="5724644" cy="461665"/>
          </a:xfrm>
          <a:prstGeom prst="wedgeRectCallout">
            <a:avLst>
              <a:gd name="adj1" fmla="val 12509"/>
              <a:gd name="adj2" fmla="val -254209"/>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程序设计关键是定义类，并由类派生对象</a:t>
            </a:r>
            <a:endParaRPr lang="zh-CN" altLang="en-US">
              <a:solidFill>
                <a:schemeClr val="bg1"/>
              </a:solidFill>
              <a:latin typeface="楷体" panose="02010609060101010101" pitchFamily="49" charset="-122"/>
              <a:ea typeface="楷体" panose="02010609060101010101" pitchFamily="49" charset="-122"/>
            </a:endParaRPr>
          </a:p>
        </p:txBody>
      </p:sp>
      <p:grpSp>
        <p:nvGrpSpPr>
          <p:cNvPr id="59" name="Group 21"/>
          <p:cNvGrpSpPr/>
          <p:nvPr/>
        </p:nvGrpSpPr>
        <p:grpSpPr bwMode="auto">
          <a:xfrm>
            <a:off x="2510839" y="2268321"/>
            <a:ext cx="7448550" cy="3371850"/>
            <a:chOff x="804" y="756"/>
            <a:chExt cx="4692" cy="2124"/>
          </a:xfrm>
          <a:effectLst>
            <a:outerShdw blurRad="50800" dist="106680" dir="2700000" algn="tl" rotWithShape="0">
              <a:prstClr val="black">
                <a:alpha val="43000"/>
              </a:prstClr>
            </a:outerShdw>
          </a:effectLst>
        </p:grpSpPr>
        <p:sp>
          <p:nvSpPr>
            <p:cNvPr id="60" name="Rectangle 22"/>
            <p:cNvSpPr>
              <a:spLocks noChangeArrowheads="1"/>
            </p:cNvSpPr>
            <p:nvPr/>
          </p:nvSpPr>
          <p:spPr bwMode="auto">
            <a:xfrm>
              <a:off x="804" y="756"/>
              <a:ext cx="4692" cy="2124"/>
            </a:xfrm>
            <a:prstGeom prst="rect">
              <a:avLst/>
            </a:prstGeom>
            <a:gradFill rotWithShape="1">
              <a:gsLst>
                <a:gs pos="0">
                  <a:srgbClr val="00FFFF"/>
                </a:gs>
                <a:gs pos="100000">
                  <a:srgbClr val="FFFFFF"/>
                </a:gs>
              </a:gsLst>
              <a:lin ang="5400000" scaled="1"/>
            </a:gradFill>
            <a:ln w="38100">
              <a:solidFill>
                <a:srgbClr val="FF00FF"/>
              </a:solidFill>
              <a:miter lim="800000"/>
            </a:ln>
            <a:effectLst>
              <a:outerShdw dist="107763" dir="2700000" algn="ctr" rotWithShape="0">
                <a:srgbClr val="808080">
                  <a:alpha val="50000"/>
                </a:srgbClr>
              </a:outerShdw>
            </a:effectLst>
            <a:scene3d>
              <a:camera prst="orthographicFront"/>
              <a:lightRig rig="threePt" dir="t"/>
            </a:scene3d>
            <a:sp3d>
              <a:bevelT w="114300" prst="hardEdge"/>
            </a:sp3d>
          </p:spPr>
          <p:txBody>
            <a:bodyPr wrap="none" anchor="ctr"/>
            <a:lstStyle/>
            <a:p>
              <a:endParaRPr lang="zh-CN" altLang="en-US"/>
            </a:p>
          </p:txBody>
        </p:sp>
        <p:grpSp>
          <p:nvGrpSpPr>
            <p:cNvPr id="61" name="Group 23"/>
            <p:cNvGrpSpPr/>
            <p:nvPr/>
          </p:nvGrpSpPr>
          <p:grpSpPr bwMode="auto">
            <a:xfrm>
              <a:off x="899" y="866"/>
              <a:ext cx="4412" cy="1752"/>
              <a:chOff x="899" y="866"/>
              <a:chExt cx="4412" cy="1752"/>
            </a:xfrm>
          </p:grpSpPr>
          <p:sp>
            <p:nvSpPr>
              <p:cNvPr id="62" name="Text Box 24"/>
              <p:cNvSpPr txBox="1">
                <a:spLocks noChangeArrowheads="1"/>
              </p:cNvSpPr>
              <p:nvPr/>
            </p:nvSpPr>
            <p:spPr bwMode="auto">
              <a:xfrm>
                <a:off x="899" y="866"/>
                <a:ext cx="151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solidFill>
                      <a:srgbClr val="FF3300"/>
                    </a:solidFill>
                    <a:effectLst>
                      <a:outerShdw blurRad="38100" dist="38100" dir="2700000" algn="tl">
                        <a:srgbClr val="000000"/>
                      </a:outerShdw>
                    </a:effectLst>
                    <a:ea typeface="隶书" panose="02010509060101010101" pitchFamily="49" charset="-122"/>
                  </a:rPr>
                  <a:t>冯</a:t>
                </a:r>
                <a:r>
                  <a:rPr lang="en-US" altLang="zh-CN" b="1">
                    <a:solidFill>
                      <a:srgbClr val="FF3300"/>
                    </a:solidFill>
                    <a:effectLst>
                      <a:outerShdw blurRad="38100" dist="38100" dir="2700000" algn="tl">
                        <a:srgbClr val="000000"/>
                      </a:outerShdw>
                    </a:effectLst>
                    <a:ea typeface="隶书" panose="02010509060101010101" pitchFamily="49" charset="-122"/>
                  </a:rPr>
                  <a:t>.</a:t>
                </a:r>
                <a:r>
                  <a:rPr lang="zh-CN" altLang="en-US" b="1">
                    <a:solidFill>
                      <a:srgbClr val="FF3300"/>
                    </a:solidFill>
                    <a:effectLst>
                      <a:outerShdw blurRad="38100" dist="38100" dir="2700000" algn="tl">
                        <a:srgbClr val="000000"/>
                      </a:outerShdw>
                    </a:effectLst>
                    <a:ea typeface="隶书" panose="02010509060101010101" pitchFamily="49" charset="-122"/>
                  </a:rPr>
                  <a:t>诺依曼结构</a:t>
                </a:r>
                <a:r>
                  <a:rPr lang="zh-CN" altLang="en-US" b="1">
                    <a:effectLst>
                      <a:outerShdw blurRad="38100" dist="38100" dir="2700000" algn="tl">
                        <a:srgbClr val="FFFFFF"/>
                      </a:outerShdw>
                    </a:effectLst>
                    <a:ea typeface="隶书" panose="02010509060101010101" pitchFamily="49" charset="-122"/>
                  </a:rPr>
                  <a:t>：</a:t>
                </a:r>
                <a:endParaRPr lang="zh-CN" altLang="en-US" b="1">
                  <a:effectLst>
                    <a:outerShdw blurRad="38100" dist="38100" dir="2700000" algn="tl">
                      <a:srgbClr val="FFFFFF"/>
                    </a:outerShdw>
                  </a:effectLst>
                  <a:ea typeface="隶书" panose="02010509060101010101" pitchFamily="49" charset="-122"/>
                </a:endParaRPr>
              </a:p>
            </p:txBody>
          </p:sp>
          <p:sp>
            <p:nvSpPr>
              <p:cNvPr id="63" name="Text Box 25"/>
              <p:cNvSpPr txBox="1">
                <a:spLocks noChangeArrowheads="1"/>
              </p:cNvSpPr>
              <p:nvPr/>
            </p:nvSpPr>
            <p:spPr bwMode="auto">
              <a:xfrm>
                <a:off x="1189" y="1861"/>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计算机</a:t>
                </a:r>
                <a:endParaRPr lang="zh-CN" altLang="en-US" b="1">
                  <a:effectLst>
                    <a:outerShdw blurRad="38100" dist="38100" dir="2700000" algn="tl">
                      <a:srgbClr val="FFFFFF"/>
                    </a:outerShdw>
                  </a:effectLst>
                  <a:ea typeface="隶书" panose="02010509060101010101" pitchFamily="49" charset="-122"/>
                </a:endParaRPr>
              </a:p>
            </p:txBody>
          </p:sp>
          <p:sp>
            <p:nvSpPr>
              <p:cNvPr id="64" name="AutoShape 26"/>
              <p:cNvSpPr/>
              <p:nvPr/>
            </p:nvSpPr>
            <p:spPr bwMode="auto">
              <a:xfrm>
                <a:off x="1944" y="1500"/>
                <a:ext cx="252" cy="1104"/>
              </a:xfrm>
              <a:prstGeom prst="leftBrace">
                <a:avLst>
                  <a:gd name="adj1" fmla="val 36508"/>
                  <a:gd name="adj2" fmla="val 50000"/>
                </a:avLst>
              </a:prstGeom>
              <a:noFill/>
              <a:ln w="38100">
                <a:solidFill>
                  <a:srgbClr val="000000"/>
                </a:solidFill>
                <a:round/>
              </a:ln>
              <a:effectLst/>
              <a:scene3d>
                <a:camera prst="orthographicFront"/>
                <a:lightRig rig="threePt" dir="t"/>
              </a:scene3d>
              <a:sp3d>
                <a:bevelT w="114300" prst="hardEdge"/>
              </a:sp3d>
            </p:spPr>
            <p:txBody>
              <a:bodyPr wrap="none" anchor="ctr"/>
              <a:lstStyle/>
              <a:p>
                <a:endParaRPr lang="zh-CN" altLang="en-US"/>
              </a:p>
            </p:txBody>
          </p:sp>
          <p:sp>
            <p:nvSpPr>
              <p:cNvPr id="65" name="Text Box 27"/>
              <p:cNvSpPr txBox="1">
                <a:spLocks noChangeArrowheads="1"/>
              </p:cNvSpPr>
              <p:nvPr/>
            </p:nvSpPr>
            <p:spPr bwMode="auto">
              <a:xfrm>
                <a:off x="3001" y="1129"/>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运算器</a:t>
                </a:r>
                <a:endParaRPr lang="zh-CN" altLang="en-US" b="1">
                  <a:effectLst>
                    <a:outerShdw blurRad="38100" dist="38100" dir="2700000" algn="tl">
                      <a:srgbClr val="FFFFFF"/>
                    </a:outerShdw>
                  </a:effectLst>
                  <a:ea typeface="隶书" panose="02010509060101010101" pitchFamily="49" charset="-122"/>
                </a:endParaRPr>
              </a:p>
            </p:txBody>
          </p:sp>
          <p:sp>
            <p:nvSpPr>
              <p:cNvPr id="66" name="Text Box 28"/>
              <p:cNvSpPr txBox="1">
                <a:spLocks noChangeArrowheads="1"/>
              </p:cNvSpPr>
              <p:nvPr/>
            </p:nvSpPr>
            <p:spPr bwMode="auto">
              <a:xfrm>
                <a:off x="3001" y="1507"/>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控制器</a:t>
                </a:r>
                <a:endParaRPr lang="zh-CN" altLang="en-US" b="1">
                  <a:effectLst>
                    <a:outerShdw blurRad="38100" dist="38100" dir="2700000" algn="tl">
                      <a:srgbClr val="FFFFFF"/>
                    </a:outerShdw>
                  </a:effectLst>
                  <a:ea typeface="隶书" panose="02010509060101010101" pitchFamily="49" charset="-122"/>
                </a:endParaRPr>
              </a:p>
            </p:txBody>
          </p:sp>
          <p:sp>
            <p:nvSpPr>
              <p:cNvPr id="67" name="Text Box 29"/>
              <p:cNvSpPr txBox="1">
                <a:spLocks noChangeArrowheads="1"/>
              </p:cNvSpPr>
              <p:nvPr/>
            </p:nvSpPr>
            <p:spPr bwMode="auto">
              <a:xfrm>
                <a:off x="3001" y="1885"/>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存储器</a:t>
                </a:r>
                <a:endParaRPr lang="zh-CN" altLang="en-US" b="1">
                  <a:effectLst>
                    <a:outerShdw blurRad="38100" dist="38100" dir="2700000" algn="tl">
                      <a:srgbClr val="FFFFFF"/>
                    </a:outerShdw>
                  </a:effectLst>
                  <a:ea typeface="隶书" panose="02010509060101010101" pitchFamily="49" charset="-122"/>
                </a:endParaRPr>
              </a:p>
            </p:txBody>
          </p:sp>
          <p:sp>
            <p:nvSpPr>
              <p:cNvPr id="68" name="Text Box 30"/>
              <p:cNvSpPr txBox="1">
                <a:spLocks noChangeArrowheads="1"/>
              </p:cNvSpPr>
              <p:nvPr/>
            </p:nvSpPr>
            <p:spPr bwMode="auto">
              <a:xfrm>
                <a:off x="2293" y="1507"/>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主机：</a:t>
                </a:r>
                <a:endParaRPr lang="zh-CN" altLang="en-US" b="1">
                  <a:effectLst>
                    <a:outerShdw blurRad="38100" dist="38100" dir="2700000" algn="tl">
                      <a:srgbClr val="FFFFFF"/>
                    </a:outerShdw>
                  </a:effectLst>
                  <a:ea typeface="隶书" panose="02010509060101010101" pitchFamily="49" charset="-122"/>
                </a:endParaRPr>
              </a:p>
            </p:txBody>
          </p:sp>
          <p:sp>
            <p:nvSpPr>
              <p:cNvPr id="69" name="Text Box 31"/>
              <p:cNvSpPr txBox="1">
                <a:spLocks noChangeArrowheads="1"/>
              </p:cNvSpPr>
              <p:nvPr/>
            </p:nvSpPr>
            <p:spPr bwMode="auto">
              <a:xfrm>
                <a:off x="2260" y="2330"/>
                <a:ext cx="2323"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en-US" altLang="zh-CN" b="1">
                    <a:effectLst>
                      <a:outerShdw blurRad="38100" dist="38100" dir="2700000" algn="tl">
                        <a:srgbClr val="FFFFFF"/>
                      </a:outerShdw>
                    </a:effectLst>
                    <a:ea typeface="隶书" panose="02010509060101010101" pitchFamily="49" charset="-122"/>
                  </a:rPr>
                  <a:t>I/O</a:t>
                </a:r>
                <a:r>
                  <a:rPr lang="zh-CN" altLang="zh-CN" b="1">
                    <a:effectLst>
                      <a:outerShdw blurRad="38100" dist="38100" dir="2700000" algn="tl">
                        <a:srgbClr val="FFFFFF"/>
                      </a:outerShdw>
                    </a:effectLst>
                    <a:ea typeface="隶书" panose="02010509060101010101" pitchFamily="49" charset="-122"/>
                  </a:rPr>
                  <a:t>设备：键盘、显示器等</a:t>
                </a:r>
                <a:endParaRPr lang="zh-CN" altLang="en-US" b="1">
                  <a:effectLst>
                    <a:outerShdw blurRad="38100" dist="38100" dir="2700000" algn="tl">
                      <a:srgbClr val="FFFFFF"/>
                    </a:outerShdw>
                  </a:effectLst>
                  <a:ea typeface="隶书" panose="02010509060101010101" pitchFamily="49" charset="-122"/>
                </a:endParaRPr>
              </a:p>
            </p:txBody>
          </p:sp>
          <p:sp>
            <p:nvSpPr>
              <p:cNvPr id="70" name="AutoShape 32"/>
              <p:cNvSpPr/>
              <p:nvPr/>
            </p:nvSpPr>
            <p:spPr bwMode="auto">
              <a:xfrm>
                <a:off x="2869" y="1272"/>
                <a:ext cx="131" cy="804"/>
              </a:xfrm>
              <a:prstGeom prst="leftBrace">
                <a:avLst>
                  <a:gd name="adj1" fmla="val 51145"/>
                  <a:gd name="adj2" fmla="val 50000"/>
                </a:avLst>
              </a:prstGeom>
              <a:noFill/>
              <a:ln w="38100">
                <a:solidFill>
                  <a:srgbClr val="000000"/>
                </a:solidFill>
                <a:round/>
              </a:ln>
              <a:effectLst/>
              <a:scene3d>
                <a:camera prst="orthographicFront"/>
                <a:lightRig rig="threePt" dir="t"/>
              </a:scene3d>
              <a:sp3d>
                <a:bevelT w="114300" prst="hardEdge"/>
              </a:sp3d>
            </p:spPr>
            <p:txBody>
              <a:bodyPr wrap="none" anchor="ctr"/>
              <a:lstStyle/>
              <a:p>
                <a:endParaRPr lang="zh-CN" altLang="en-US"/>
              </a:p>
            </p:txBody>
          </p:sp>
          <p:grpSp>
            <p:nvGrpSpPr>
              <p:cNvPr id="71" name="Group 33"/>
              <p:cNvGrpSpPr/>
              <p:nvPr/>
            </p:nvGrpSpPr>
            <p:grpSpPr bwMode="auto">
              <a:xfrm>
                <a:off x="3756" y="1248"/>
                <a:ext cx="1555" cy="444"/>
                <a:chOff x="3756" y="1248"/>
                <a:chExt cx="1555" cy="444"/>
              </a:xfrm>
            </p:grpSpPr>
            <p:sp>
              <p:nvSpPr>
                <p:cNvPr id="72" name="AutoShape 34"/>
                <p:cNvSpPr/>
                <p:nvPr/>
              </p:nvSpPr>
              <p:spPr bwMode="auto">
                <a:xfrm>
                  <a:off x="3756" y="1248"/>
                  <a:ext cx="107" cy="444"/>
                </a:xfrm>
                <a:prstGeom prst="rightBrace">
                  <a:avLst>
                    <a:gd name="adj1" fmla="val 34579"/>
                    <a:gd name="adj2" fmla="val 50000"/>
                  </a:avLst>
                </a:prstGeom>
                <a:noFill/>
                <a:ln w="38100">
                  <a:solidFill>
                    <a:srgbClr val="3333CC"/>
                  </a:solidFill>
                  <a:round/>
                </a:ln>
                <a:effectLst/>
                <a:scene3d>
                  <a:camera prst="orthographicFront"/>
                  <a:lightRig rig="threePt" dir="t"/>
                </a:scene3d>
                <a:sp3d>
                  <a:bevelT w="114300" prst="hardEdge"/>
                </a:sp3d>
              </p:spPr>
              <p:txBody>
                <a:bodyPr wrap="none" anchor="ctr"/>
                <a:lstStyle/>
                <a:p>
                  <a:endParaRPr lang="zh-CN" altLang="en-US"/>
                </a:p>
              </p:txBody>
            </p:sp>
            <p:sp>
              <p:nvSpPr>
                <p:cNvPr id="73" name="Text Box 35"/>
                <p:cNvSpPr txBox="1">
                  <a:spLocks noChangeArrowheads="1"/>
                </p:cNvSpPr>
                <p:nvPr/>
              </p:nvSpPr>
              <p:spPr bwMode="auto">
                <a:xfrm>
                  <a:off x="3835" y="1322"/>
                  <a:ext cx="1476"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中央处理器</a:t>
                  </a:r>
                  <a:r>
                    <a:rPr lang="en-US" altLang="zh-CN" b="1">
                      <a:solidFill>
                        <a:srgbClr val="3333CC"/>
                      </a:solidFill>
                      <a:effectLst>
                        <a:outerShdw blurRad="38100" dist="38100" dir="2700000" algn="tl">
                          <a:srgbClr val="000000"/>
                        </a:outerShdw>
                      </a:effectLst>
                      <a:ea typeface="隶书" panose="02010509060101010101" pitchFamily="49" charset="-122"/>
                    </a:rPr>
                    <a:t>CPU</a:t>
                  </a:r>
                  <a:endParaRPr lang="en-US" altLang="zh-CN" b="1">
                    <a:effectLst>
                      <a:outerShdw blurRad="38100" dist="38100" dir="2700000" algn="tl">
                        <a:srgbClr val="FFFFFF"/>
                      </a:outerShdw>
                    </a:effectLst>
                    <a:ea typeface="隶书" panose="02010509060101010101" pitchFamily="49" charset="-122"/>
                  </a:endParaRPr>
                </a:p>
              </p:txBody>
            </p:sp>
          </p:grpSp>
        </p:grpSp>
      </p:grpSp>
      <p:graphicFrame>
        <p:nvGraphicFramePr>
          <p:cNvPr id="74" name="Object 36">
            <a:hlinkClick r:id="" action="ppaction://hlinkshowjump?jump=nextslide" highlightClick="1"/>
          </p:cNvPr>
          <p:cNvGraphicFramePr>
            <a:graphicFrameLocks noChangeAspect="1"/>
          </p:cNvGraphicFramePr>
          <p:nvPr/>
        </p:nvGraphicFramePr>
        <p:xfrm>
          <a:off x="1076127" y="5535314"/>
          <a:ext cx="987425" cy="1062038"/>
        </p:xfrm>
        <a:graphic>
          <a:graphicData uri="http://schemas.openxmlformats.org/presentationml/2006/ole">
            <mc:AlternateContent xmlns:mc="http://schemas.openxmlformats.org/markup-compatibility/2006">
              <mc:Choice xmlns:v="urn:schemas-microsoft-com:vml" Requires="v">
                <p:oleObj spid="_x0000_s724030" name="Clip" r:id="rId1" imgW="18154650" imgH="19516725" progId="">
                  <p:embed/>
                </p:oleObj>
              </mc:Choice>
              <mc:Fallback>
                <p:oleObj name="Clip" r:id="rId1" imgW="18154650" imgH="19516725" progId="">
                  <p:embed/>
                  <p:pic>
                    <p:nvPicPr>
                      <p:cNvPr id="0" name="Object 36">
                        <a:hlinkClick r:id="" action="ppaction://hlinkshowjump?jump=nextslide" highlightClick="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127" y="5535314"/>
                        <a:ext cx="987425"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5" name="Group 43"/>
          <p:cNvGrpSpPr/>
          <p:nvPr/>
        </p:nvGrpSpPr>
        <p:grpSpPr bwMode="auto">
          <a:xfrm>
            <a:off x="0" y="0"/>
            <a:ext cx="446088" cy="6858000"/>
            <a:chOff x="0" y="0"/>
            <a:chExt cx="281" cy="4320"/>
          </a:xfrm>
        </p:grpSpPr>
        <p:sp>
          <p:nvSpPr>
            <p:cNvPr id="76" name="Text Box 44"/>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7" name="Text Box 45"/>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78" name="Group 15"/>
          <p:cNvGrpSpPr/>
          <p:nvPr/>
        </p:nvGrpSpPr>
        <p:grpSpPr bwMode="auto">
          <a:xfrm>
            <a:off x="2791412" y="4722589"/>
            <a:ext cx="2338388" cy="1066800"/>
            <a:chOff x="1166" y="2654"/>
            <a:chExt cx="1473" cy="672"/>
          </a:xfrm>
        </p:grpSpPr>
        <p:cxnSp>
          <p:nvCxnSpPr>
            <p:cNvPr id="79" name="AutoShape 16"/>
            <p:cNvCxnSpPr>
              <a:cxnSpLocks noChangeShapeType="1"/>
            </p:cNvCxnSpPr>
            <p:nvPr/>
          </p:nvCxnSpPr>
          <p:spPr bwMode="auto">
            <a:xfrm rot="16200000">
              <a:off x="1677" y="2201"/>
              <a:ext cx="16" cy="921"/>
            </a:xfrm>
            <a:prstGeom prst="curvedConnector3">
              <a:avLst>
                <a:gd name="adj1" fmla="val -1300000"/>
              </a:avLst>
            </a:prstGeom>
            <a:noFill/>
            <a:ln w="38100" cap="sq">
              <a:solidFill>
                <a:srgbClr val="0000FF"/>
              </a:solidFill>
              <a:round/>
              <a:headEnd type="triangle" w="med" len="med"/>
              <a:tailEnd type="triangle" w="med" len="med"/>
            </a:ln>
            <a:effectLst/>
          </p:spPr>
        </p:cxnSp>
        <p:sp>
          <p:nvSpPr>
            <p:cNvPr id="80" name="AutoShape 17"/>
            <p:cNvSpPr>
              <a:spLocks noChangeArrowheads="1"/>
            </p:cNvSpPr>
            <p:nvPr/>
          </p:nvSpPr>
          <p:spPr bwMode="auto">
            <a:xfrm>
              <a:off x="1166" y="3035"/>
              <a:ext cx="1473" cy="291"/>
            </a:xfrm>
            <a:prstGeom prst="wedgeRectCallout">
              <a:avLst>
                <a:gd name="adj1" fmla="val -13005"/>
                <a:gd name="adj2" fmla="val -91667"/>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面向机器的语言</a:t>
              </a:r>
              <a:endParaRPr lang="zh-CN" altLang="en-US">
                <a:solidFill>
                  <a:schemeClr val="bg1"/>
                </a:solidFill>
                <a:latin typeface="楷体" panose="02010609060101010101" pitchFamily="49" charset="-122"/>
                <a:ea typeface="楷体" panose="02010609060101010101" pitchFamily="49" charset="-122"/>
              </a:endParaRPr>
            </a:p>
          </p:txBody>
        </p:sp>
      </p:grpSp>
    </p:spTree>
  </p:cSld>
  <p:clrMapOvr>
    <a:masterClrMapping/>
  </p:clrMapOvr>
  <p:transition>
    <p:cover/>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 calcmode="lin" valueType="num">
                                      <p:cBhvr additive="base">
                                        <p:cTn id="7"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box(out)">
                                      <p:cBhvr>
                                        <p:cTn id="18"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audio>
                                      <p:cMediaNode>
                                        <p:cTn display="0" masterRel="sameClick">
                                          <p:stCondLst>
                                            <p:cond evt="begin" delay="0">
                                              <p:tn val="16"/>
                                            </p:cond>
                                          </p:stCondLst>
                                          <p:endCondLst>
                                            <p:cond evt="onStopAudio" delay="0">
                                              <p:tgtEl>
                                                <p:sldTgt/>
                                              </p:tgtEl>
                                            </p:cond>
                                          </p:endCondLst>
                                        </p:cTn>
                                        <p:tgtEl>
                                          <p:sndTgt r:embed="rId3" name="CAMERA.WAV"/>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box(out)">
                                      <p:cBhvr>
                                        <p:cTn id="23"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ox(out)">
                                      <p:cBhvr>
                                        <p:cTn id="28"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box(out)">
                                      <p:cBhvr>
                                        <p:cTn id="33"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audio>
                                      <p:cMediaNode>
                                        <p:cTn display="0" masterRel="sameClick">
                                          <p:stCondLst>
                                            <p:cond evt="begin" delay="0">
                                              <p:tn val="31"/>
                                            </p:cond>
                                          </p:stCondLst>
                                          <p:endCondLst>
                                            <p:cond evt="onStopAudio" delay="0">
                                              <p:tgtEl>
                                                <p:sldTgt/>
                                              </p:tgtEl>
                                            </p:cond>
                                          </p:endCondLst>
                                        </p:cTn>
                                        <p:tgtEl>
                                          <p:sndTgt r:embed="rId3" name="CAMERA.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ox(out)">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ox(out)">
                                      <p:cBhvr>
                                        <p:cTn id="43"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audio>
                                      <p:cMediaNode>
                                        <p:cTn display="0" masterRel="sameClick">
                                          <p:stCondLst>
                                            <p:cond evt="begin" delay="0">
                                              <p:tn val="41"/>
                                            </p:cond>
                                          </p:stCondLst>
                                          <p:endCondLst>
                                            <p:cond evt="onStopAudio" delay="0">
                                              <p:tgtEl>
                                                <p:sldTgt/>
                                              </p:tgtEl>
                                            </p:cond>
                                          </p:endCondLst>
                                        </p:cTn>
                                        <p:tgtEl>
                                          <p:sndTgt r:embed="rId3" name="CAMERA.WAV"/>
                                        </p:tgtEl>
                                      </p:cMediaNode>
                                    </p:audio>
                                  </p:sub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box(out)">
                                      <p:cBhvr>
                                        <p:cTn id="48"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audio>
                                      <p:cMediaNode>
                                        <p:cTn display="0" masterRel="sameClick">
                                          <p:stCondLst>
                                            <p:cond evt="begin" delay="0">
                                              <p:tn val="46"/>
                                            </p:cond>
                                          </p:stCondLst>
                                          <p:endCondLst>
                                            <p:cond evt="onStopAudio" delay="0">
                                              <p:tgtEl>
                                                <p:sldTgt/>
                                              </p:tgtEl>
                                            </p:cond>
                                          </p:endCondLst>
                                        </p:cTn>
                                        <p:tgtEl>
                                          <p:sndTgt r:embed="rId3" name="CAMERA.WAV"/>
                                        </p:tgtEl>
                                      </p:cMediaNode>
                                    </p:audio>
                                  </p:subTnLst>
                                </p:cTn>
                              </p:par>
                            </p:childTnLst>
                          </p:cTn>
                        </p:par>
                      </p:childTnLst>
                    </p:cTn>
                  </p:par>
                  <p:par>
                    <p:cTn id="49" fill="hold">
                      <p:stCondLst>
                        <p:cond delay="indefinite"/>
                      </p:stCondLst>
                      <p:childTnLst>
                        <p:par>
                          <p:cTn id="50" fill="hold">
                            <p:stCondLst>
                              <p:cond delay="0"/>
                            </p:stCondLst>
                            <p:childTnLst>
                              <p:par>
                                <p:cTn id="51" presetID="4" presetClass="entr" presetSubtype="32"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box(out)">
                                      <p:cBhvr>
                                        <p:cTn id="53"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audio>
                                      <p:cMediaNode>
                                        <p:cTn display="0" masterRel="sameClick">
                                          <p:stCondLst>
                                            <p:cond evt="begin" delay="0">
                                              <p:tn val="5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5" autoUpdateAnimBg="0" build="p"/>
      <p:bldP spid="51" grpId="0" animBg="1" autoUpdateAnimBg="0"/>
      <p:bldP spid="52" grpId="0" animBg="1" autoUpdateAnimBg="0"/>
      <p:bldP spid="56" grpId="0" animBg="1" autoUpdateAnimBg="0"/>
      <p:bldP spid="57" grpId="0" animBg="1" autoUpdateAnimBg="0"/>
      <p:bldP spid="5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60" name="Text Box 120"/>
          <p:cNvSpPr txBox="1">
            <a:spLocks noChangeArrowheads="1"/>
          </p:cNvSpPr>
          <p:nvPr/>
        </p:nvSpPr>
        <p:spPr bwMode="auto">
          <a:xfrm>
            <a:off x="552345"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2.2  C</a:t>
            </a:r>
            <a:r>
              <a:rPr lang="zh-CN" altLang="en-US" sz="3200" b="1"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语言的发展及其特点、应用</a:t>
            </a:r>
            <a:endParaRPr lang="zh-CN" altLang="en-US" sz="3200" b="1"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grpSp>
        <p:nvGrpSpPr>
          <p:cNvPr id="727164" name="Group 124"/>
          <p:cNvGrpSpPr/>
          <p:nvPr/>
        </p:nvGrpSpPr>
        <p:grpSpPr bwMode="auto">
          <a:xfrm>
            <a:off x="-12805" y="0"/>
            <a:ext cx="446088" cy="6858000"/>
            <a:chOff x="0" y="0"/>
            <a:chExt cx="281" cy="4320"/>
          </a:xfrm>
        </p:grpSpPr>
        <p:sp>
          <p:nvSpPr>
            <p:cNvPr id="727165" name="Text Box 125"/>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27166" name="Text Box 126"/>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168" name="Group 2"/>
          <p:cNvGrpSpPr/>
          <p:nvPr/>
        </p:nvGrpSpPr>
        <p:grpSpPr bwMode="auto">
          <a:xfrm>
            <a:off x="2230636" y="731628"/>
            <a:ext cx="7897812" cy="5851735"/>
            <a:chOff x="638" y="632"/>
            <a:chExt cx="4975" cy="3256"/>
          </a:xfrm>
        </p:grpSpPr>
        <p:sp>
          <p:nvSpPr>
            <p:cNvPr id="170" name="Line 4"/>
            <p:cNvSpPr>
              <a:spLocks noChangeShapeType="1"/>
            </p:cNvSpPr>
            <p:nvPr/>
          </p:nvSpPr>
          <p:spPr bwMode="auto">
            <a:xfrm>
              <a:off x="96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1" name="Line 5"/>
            <p:cNvSpPr>
              <a:spLocks noChangeShapeType="1"/>
            </p:cNvSpPr>
            <p:nvPr/>
          </p:nvSpPr>
          <p:spPr bwMode="auto">
            <a:xfrm>
              <a:off x="117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2" name="Line 6"/>
            <p:cNvSpPr>
              <a:spLocks noChangeShapeType="1"/>
            </p:cNvSpPr>
            <p:nvPr/>
          </p:nvSpPr>
          <p:spPr bwMode="auto">
            <a:xfrm>
              <a:off x="139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3" name="Line 7"/>
            <p:cNvSpPr>
              <a:spLocks noChangeShapeType="1"/>
            </p:cNvSpPr>
            <p:nvPr/>
          </p:nvSpPr>
          <p:spPr bwMode="auto">
            <a:xfrm>
              <a:off x="160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4" name="Line 8"/>
            <p:cNvSpPr>
              <a:spLocks noChangeShapeType="1"/>
            </p:cNvSpPr>
            <p:nvPr/>
          </p:nvSpPr>
          <p:spPr bwMode="auto">
            <a:xfrm>
              <a:off x="182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5" name="Line 9"/>
            <p:cNvSpPr>
              <a:spLocks noChangeShapeType="1"/>
            </p:cNvSpPr>
            <p:nvPr/>
          </p:nvSpPr>
          <p:spPr bwMode="auto">
            <a:xfrm>
              <a:off x="204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6" name="Line 10"/>
            <p:cNvSpPr>
              <a:spLocks noChangeShapeType="1"/>
            </p:cNvSpPr>
            <p:nvPr/>
          </p:nvSpPr>
          <p:spPr bwMode="auto">
            <a:xfrm>
              <a:off x="225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7" name="Line 11"/>
            <p:cNvSpPr>
              <a:spLocks noChangeShapeType="1"/>
            </p:cNvSpPr>
            <p:nvPr/>
          </p:nvSpPr>
          <p:spPr bwMode="auto">
            <a:xfrm>
              <a:off x="247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8" name="Line 12"/>
            <p:cNvSpPr>
              <a:spLocks noChangeShapeType="1"/>
            </p:cNvSpPr>
            <p:nvPr/>
          </p:nvSpPr>
          <p:spPr bwMode="auto">
            <a:xfrm>
              <a:off x="268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9" name="Line 13"/>
            <p:cNvSpPr>
              <a:spLocks noChangeShapeType="1"/>
            </p:cNvSpPr>
            <p:nvPr/>
          </p:nvSpPr>
          <p:spPr bwMode="auto">
            <a:xfrm>
              <a:off x="290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0" name="Line 14"/>
            <p:cNvSpPr>
              <a:spLocks noChangeShapeType="1"/>
            </p:cNvSpPr>
            <p:nvPr/>
          </p:nvSpPr>
          <p:spPr bwMode="auto">
            <a:xfrm>
              <a:off x="312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1" name="Line 15"/>
            <p:cNvSpPr>
              <a:spLocks noChangeShapeType="1"/>
            </p:cNvSpPr>
            <p:nvPr/>
          </p:nvSpPr>
          <p:spPr bwMode="auto">
            <a:xfrm>
              <a:off x="333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2" name="Line 16"/>
            <p:cNvSpPr>
              <a:spLocks noChangeShapeType="1"/>
            </p:cNvSpPr>
            <p:nvPr/>
          </p:nvSpPr>
          <p:spPr bwMode="auto">
            <a:xfrm>
              <a:off x="355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3" name="Line 17"/>
            <p:cNvSpPr>
              <a:spLocks noChangeShapeType="1"/>
            </p:cNvSpPr>
            <p:nvPr/>
          </p:nvSpPr>
          <p:spPr bwMode="auto">
            <a:xfrm>
              <a:off x="376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4" name="Line 18"/>
            <p:cNvSpPr>
              <a:spLocks noChangeShapeType="1"/>
            </p:cNvSpPr>
            <p:nvPr/>
          </p:nvSpPr>
          <p:spPr bwMode="auto">
            <a:xfrm>
              <a:off x="398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5" name="Line 19"/>
            <p:cNvSpPr>
              <a:spLocks noChangeShapeType="1"/>
            </p:cNvSpPr>
            <p:nvPr/>
          </p:nvSpPr>
          <p:spPr bwMode="auto">
            <a:xfrm>
              <a:off x="420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6" name="Line 20"/>
            <p:cNvSpPr>
              <a:spLocks noChangeShapeType="1"/>
            </p:cNvSpPr>
            <p:nvPr/>
          </p:nvSpPr>
          <p:spPr bwMode="auto">
            <a:xfrm>
              <a:off x="441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7" name="Line 21"/>
            <p:cNvSpPr>
              <a:spLocks noChangeShapeType="1"/>
            </p:cNvSpPr>
            <p:nvPr/>
          </p:nvSpPr>
          <p:spPr bwMode="auto">
            <a:xfrm>
              <a:off x="463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8" name="Line 22"/>
            <p:cNvSpPr>
              <a:spLocks noChangeShapeType="1"/>
            </p:cNvSpPr>
            <p:nvPr/>
          </p:nvSpPr>
          <p:spPr bwMode="auto">
            <a:xfrm>
              <a:off x="484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9" name="Line 23"/>
            <p:cNvSpPr>
              <a:spLocks noChangeShapeType="1"/>
            </p:cNvSpPr>
            <p:nvPr/>
          </p:nvSpPr>
          <p:spPr bwMode="auto">
            <a:xfrm>
              <a:off x="506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90" name="Line 24"/>
            <p:cNvSpPr>
              <a:spLocks noChangeShapeType="1"/>
            </p:cNvSpPr>
            <p:nvPr/>
          </p:nvSpPr>
          <p:spPr bwMode="auto">
            <a:xfrm>
              <a:off x="528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91" name="Text Box 25"/>
            <p:cNvSpPr txBox="1">
              <a:spLocks noChangeArrowheads="1"/>
            </p:cNvSpPr>
            <p:nvPr/>
          </p:nvSpPr>
          <p:spPr bwMode="auto">
            <a:xfrm>
              <a:off x="638"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52</a:t>
              </a:r>
              <a:endParaRPr lang="en-US" altLang="zh-CN" sz="2000"/>
            </a:p>
          </p:txBody>
        </p:sp>
        <p:sp>
          <p:nvSpPr>
            <p:cNvPr id="192" name="Text Box 26"/>
            <p:cNvSpPr txBox="1">
              <a:spLocks noChangeArrowheads="1"/>
            </p:cNvSpPr>
            <p:nvPr/>
          </p:nvSpPr>
          <p:spPr bwMode="auto">
            <a:xfrm>
              <a:off x="852"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54</a:t>
              </a:r>
              <a:endParaRPr lang="en-US" altLang="zh-CN" sz="2000"/>
            </a:p>
          </p:txBody>
        </p:sp>
        <p:sp>
          <p:nvSpPr>
            <p:cNvPr id="193" name="Text Box 27"/>
            <p:cNvSpPr txBox="1">
              <a:spLocks noChangeArrowheads="1"/>
            </p:cNvSpPr>
            <p:nvPr/>
          </p:nvSpPr>
          <p:spPr bwMode="auto">
            <a:xfrm>
              <a:off x="1066"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56</a:t>
              </a:r>
              <a:endParaRPr lang="en-US" altLang="zh-CN" sz="2000"/>
            </a:p>
          </p:txBody>
        </p:sp>
        <p:sp>
          <p:nvSpPr>
            <p:cNvPr id="194" name="Text Box 28"/>
            <p:cNvSpPr txBox="1">
              <a:spLocks noChangeArrowheads="1"/>
            </p:cNvSpPr>
            <p:nvPr/>
          </p:nvSpPr>
          <p:spPr bwMode="auto">
            <a:xfrm>
              <a:off x="1280"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58</a:t>
              </a:r>
              <a:endParaRPr lang="en-US" altLang="zh-CN" sz="2000"/>
            </a:p>
          </p:txBody>
        </p:sp>
        <p:sp>
          <p:nvSpPr>
            <p:cNvPr id="195" name="Text Box 29"/>
            <p:cNvSpPr txBox="1">
              <a:spLocks noChangeArrowheads="1"/>
            </p:cNvSpPr>
            <p:nvPr/>
          </p:nvSpPr>
          <p:spPr bwMode="auto">
            <a:xfrm>
              <a:off x="1493"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60</a:t>
              </a:r>
              <a:endParaRPr lang="en-US" altLang="zh-CN" sz="2000"/>
            </a:p>
          </p:txBody>
        </p:sp>
        <p:sp>
          <p:nvSpPr>
            <p:cNvPr id="196" name="Text Box 30"/>
            <p:cNvSpPr txBox="1">
              <a:spLocks noChangeArrowheads="1"/>
            </p:cNvSpPr>
            <p:nvPr/>
          </p:nvSpPr>
          <p:spPr bwMode="auto">
            <a:xfrm>
              <a:off x="1707"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62</a:t>
              </a:r>
              <a:endParaRPr lang="en-US" altLang="zh-CN" sz="2000"/>
            </a:p>
          </p:txBody>
        </p:sp>
        <p:sp>
          <p:nvSpPr>
            <p:cNvPr id="197" name="Text Box 31"/>
            <p:cNvSpPr txBox="1">
              <a:spLocks noChangeArrowheads="1"/>
            </p:cNvSpPr>
            <p:nvPr/>
          </p:nvSpPr>
          <p:spPr bwMode="auto">
            <a:xfrm>
              <a:off x="1921"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64</a:t>
              </a:r>
              <a:endParaRPr lang="en-US" altLang="zh-CN" sz="2000"/>
            </a:p>
          </p:txBody>
        </p:sp>
        <p:sp>
          <p:nvSpPr>
            <p:cNvPr id="198" name="Text Box 32"/>
            <p:cNvSpPr txBox="1">
              <a:spLocks noChangeArrowheads="1"/>
            </p:cNvSpPr>
            <p:nvPr/>
          </p:nvSpPr>
          <p:spPr bwMode="auto">
            <a:xfrm>
              <a:off x="2134"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66</a:t>
              </a:r>
              <a:endParaRPr lang="en-US" altLang="zh-CN" sz="2000"/>
            </a:p>
          </p:txBody>
        </p:sp>
        <p:sp>
          <p:nvSpPr>
            <p:cNvPr id="199" name="Text Box 33"/>
            <p:cNvSpPr txBox="1">
              <a:spLocks noChangeArrowheads="1"/>
            </p:cNvSpPr>
            <p:nvPr/>
          </p:nvSpPr>
          <p:spPr bwMode="auto">
            <a:xfrm>
              <a:off x="2348"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68</a:t>
              </a:r>
              <a:endParaRPr lang="en-US" altLang="zh-CN" sz="2000"/>
            </a:p>
          </p:txBody>
        </p:sp>
        <p:sp>
          <p:nvSpPr>
            <p:cNvPr id="200" name="Text Box 34"/>
            <p:cNvSpPr txBox="1">
              <a:spLocks noChangeArrowheads="1"/>
            </p:cNvSpPr>
            <p:nvPr/>
          </p:nvSpPr>
          <p:spPr bwMode="auto">
            <a:xfrm>
              <a:off x="2562"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70</a:t>
              </a:r>
              <a:endParaRPr lang="en-US" altLang="zh-CN" sz="2000"/>
            </a:p>
          </p:txBody>
        </p:sp>
        <p:sp>
          <p:nvSpPr>
            <p:cNvPr id="201" name="Text Box 35"/>
            <p:cNvSpPr txBox="1">
              <a:spLocks noChangeArrowheads="1"/>
            </p:cNvSpPr>
            <p:nvPr/>
          </p:nvSpPr>
          <p:spPr bwMode="auto">
            <a:xfrm>
              <a:off x="2775"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72</a:t>
              </a:r>
              <a:endParaRPr lang="en-US" altLang="zh-CN" sz="2000"/>
            </a:p>
          </p:txBody>
        </p:sp>
        <p:sp>
          <p:nvSpPr>
            <p:cNvPr id="202" name="Text Box 36"/>
            <p:cNvSpPr txBox="1">
              <a:spLocks noChangeArrowheads="1"/>
            </p:cNvSpPr>
            <p:nvPr/>
          </p:nvSpPr>
          <p:spPr bwMode="auto">
            <a:xfrm>
              <a:off x="2989"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74</a:t>
              </a:r>
              <a:endParaRPr lang="en-US" altLang="zh-CN" sz="2000"/>
            </a:p>
          </p:txBody>
        </p:sp>
        <p:sp>
          <p:nvSpPr>
            <p:cNvPr id="203" name="Text Box 37"/>
            <p:cNvSpPr txBox="1">
              <a:spLocks noChangeArrowheads="1"/>
            </p:cNvSpPr>
            <p:nvPr/>
          </p:nvSpPr>
          <p:spPr bwMode="auto">
            <a:xfrm>
              <a:off x="3203"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76</a:t>
              </a:r>
              <a:endParaRPr lang="en-US" altLang="zh-CN" sz="2000"/>
            </a:p>
          </p:txBody>
        </p:sp>
        <p:sp>
          <p:nvSpPr>
            <p:cNvPr id="204" name="Text Box 38"/>
            <p:cNvSpPr txBox="1">
              <a:spLocks noChangeArrowheads="1"/>
            </p:cNvSpPr>
            <p:nvPr/>
          </p:nvSpPr>
          <p:spPr bwMode="auto">
            <a:xfrm>
              <a:off x="3416"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78</a:t>
              </a:r>
              <a:endParaRPr lang="en-US" altLang="zh-CN" sz="2000"/>
            </a:p>
          </p:txBody>
        </p:sp>
        <p:sp>
          <p:nvSpPr>
            <p:cNvPr id="205" name="Text Box 39"/>
            <p:cNvSpPr txBox="1">
              <a:spLocks noChangeArrowheads="1"/>
            </p:cNvSpPr>
            <p:nvPr/>
          </p:nvSpPr>
          <p:spPr bwMode="auto">
            <a:xfrm>
              <a:off x="3630"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80</a:t>
              </a:r>
              <a:endParaRPr lang="en-US" altLang="zh-CN" sz="2000"/>
            </a:p>
          </p:txBody>
        </p:sp>
        <p:sp>
          <p:nvSpPr>
            <p:cNvPr id="206" name="Text Box 40"/>
            <p:cNvSpPr txBox="1">
              <a:spLocks noChangeArrowheads="1"/>
            </p:cNvSpPr>
            <p:nvPr/>
          </p:nvSpPr>
          <p:spPr bwMode="auto">
            <a:xfrm>
              <a:off x="3844"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82</a:t>
              </a:r>
              <a:endParaRPr lang="en-US" altLang="zh-CN" sz="2000"/>
            </a:p>
          </p:txBody>
        </p:sp>
        <p:sp>
          <p:nvSpPr>
            <p:cNvPr id="207" name="Text Box 41"/>
            <p:cNvSpPr txBox="1">
              <a:spLocks noChangeArrowheads="1"/>
            </p:cNvSpPr>
            <p:nvPr/>
          </p:nvSpPr>
          <p:spPr bwMode="auto">
            <a:xfrm>
              <a:off x="4057"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84</a:t>
              </a:r>
              <a:endParaRPr lang="en-US" altLang="zh-CN" sz="2000"/>
            </a:p>
          </p:txBody>
        </p:sp>
        <p:sp>
          <p:nvSpPr>
            <p:cNvPr id="208" name="Text Box 42"/>
            <p:cNvSpPr txBox="1">
              <a:spLocks noChangeArrowheads="1"/>
            </p:cNvSpPr>
            <p:nvPr/>
          </p:nvSpPr>
          <p:spPr bwMode="auto">
            <a:xfrm>
              <a:off x="4271"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86</a:t>
              </a:r>
              <a:endParaRPr lang="en-US" altLang="zh-CN" sz="2000"/>
            </a:p>
          </p:txBody>
        </p:sp>
        <p:sp>
          <p:nvSpPr>
            <p:cNvPr id="209" name="Text Box 43"/>
            <p:cNvSpPr txBox="1">
              <a:spLocks noChangeArrowheads="1"/>
            </p:cNvSpPr>
            <p:nvPr/>
          </p:nvSpPr>
          <p:spPr bwMode="auto">
            <a:xfrm>
              <a:off x="4485"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88</a:t>
              </a:r>
              <a:endParaRPr lang="en-US" altLang="zh-CN" sz="2000"/>
            </a:p>
          </p:txBody>
        </p:sp>
        <p:sp>
          <p:nvSpPr>
            <p:cNvPr id="210" name="Text Box 44"/>
            <p:cNvSpPr txBox="1">
              <a:spLocks noChangeArrowheads="1"/>
            </p:cNvSpPr>
            <p:nvPr/>
          </p:nvSpPr>
          <p:spPr bwMode="auto">
            <a:xfrm>
              <a:off x="4698"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90</a:t>
              </a:r>
              <a:endParaRPr lang="en-US" altLang="zh-CN" sz="2000"/>
            </a:p>
          </p:txBody>
        </p:sp>
        <p:sp>
          <p:nvSpPr>
            <p:cNvPr id="211" name="Text Box 45"/>
            <p:cNvSpPr txBox="1">
              <a:spLocks noChangeArrowheads="1"/>
            </p:cNvSpPr>
            <p:nvPr/>
          </p:nvSpPr>
          <p:spPr bwMode="auto">
            <a:xfrm>
              <a:off x="4912"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92</a:t>
              </a:r>
              <a:endParaRPr lang="en-US" altLang="zh-CN" sz="2000"/>
            </a:p>
          </p:txBody>
        </p:sp>
        <p:sp>
          <p:nvSpPr>
            <p:cNvPr id="212" name="Text Box 46"/>
            <p:cNvSpPr txBox="1">
              <a:spLocks noChangeArrowheads="1"/>
            </p:cNvSpPr>
            <p:nvPr/>
          </p:nvSpPr>
          <p:spPr bwMode="auto">
            <a:xfrm>
              <a:off x="5126"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dirty="0"/>
                <a:t>94</a:t>
              </a:r>
              <a:endParaRPr lang="en-US" altLang="zh-CN" sz="2000" dirty="0"/>
            </a:p>
          </p:txBody>
        </p:sp>
        <p:sp>
          <p:nvSpPr>
            <p:cNvPr id="213" name="Text Box 47"/>
            <p:cNvSpPr txBox="1">
              <a:spLocks noChangeArrowheads="1"/>
            </p:cNvSpPr>
            <p:nvPr/>
          </p:nvSpPr>
          <p:spPr bwMode="auto">
            <a:xfrm>
              <a:off x="5339"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96</a:t>
              </a:r>
              <a:endParaRPr lang="en-US" altLang="zh-CN" sz="2000"/>
            </a:p>
          </p:txBody>
        </p:sp>
      </p:grpSp>
      <p:sp>
        <p:nvSpPr>
          <p:cNvPr id="214" name="Oval 48"/>
          <p:cNvSpPr>
            <a:spLocks noChangeArrowheads="1"/>
          </p:cNvSpPr>
          <p:nvPr/>
        </p:nvSpPr>
        <p:spPr bwMode="auto">
          <a:xfrm>
            <a:off x="6602883" y="1322388"/>
            <a:ext cx="74613" cy="74612"/>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15" name="Oval 49"/>
          <p:cNvSpPr>
            <a:spLocks noChangeArrowheads="1"/>
          </p:cNvSpPr>
          <p:nvPr/>
        </p:nvSpPr>
        <p:spPr bwMode="auto">
          <a:xfrm>
            <a:off x="4939183" y="3908425"/>
            <a:ext cx="74613"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16" name="Line 50"/>
          <p:cNvSpPr>
            <a:spLocks noChangeShapeType="1"/>
          </p:cNvSpPr>
          <p:nvPr/>
        </p:nvSpPr>
        <p:spPr bwMode="auto">
          <a:xfrm>
            <a:off x="6655271" y="1357313"/>
            <a:ext cx="3105150" cy="0"/>
          </a:xfrm>
          <a:prstGeom prst="line">
            <a:avLst/>
          </a:prstGeom>
          <a:noFill/>
          <a:ln w="38100" cap="sq">
            <a:solidFill>
              <a:srgbClr val="339933"/>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17" name="Text Box 51"/>
          <p:cNvSpPr txBox="1">
            <a:spLocks noChangeArrowheads="1"/>
          </p:cNvSpPr>
          <p:nvPr/>
        </p:nvSpPr>
        <p:spPr bwMode="auto">
          <a:xfrm>
            <a:off x="6072658" y="1121242"/>
            <a:ext cx="604838"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a:solidFill>
                  <a:srgbClr val="0000FF"/>
                </a:solidFill>
              </a:rPr>
              <a:t>Ada</a:t>
            </a:r>
            <a:endParaRPr lang="en-US" altLang="zh-CN" sz="2000">
              <a:solidFill>
                <a:srgbClr val="0000FF"/>
              </a:solidFill>
            </a:endParaRPr>
          </a:p>
        </p:txBody>
      </p:sp>
      <p:sp>
        <p:nvSpPr>
          <p:cNvPr id="218" name="Oval 52"/>
          <p:cNvSpPr>
            <a:spLocks noChangeArrowheads="1"/>
          </p:cNvSpPr>
          <p:nvPr/>
        </p:nvSpPr>
        <p:spPr bwMode="auto">
          <a:xfrm>
            <a:off x="3607271" y="2314575"/>
            <a:ext cx="74612"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19" name="Text Box 53"/>
          <p:cNvSpPr txBox="1">
            <a:spLocks noChangeArrowheads="1"/>
          </p:cNvSpPr>
          <p:nvPr/>
        </p:nvSpPr>
        <p:spPr bwMode="auto">
          <a:xfrm>
            <a:off x="2384896" y="2161055"/>
            <a:ext cx="1298575"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dirty="0">
                <a:solidFill>
                  <a:srgbClr val="993300"/>
                </a:solidFill>
              </a:rPr>
              <a:t>ALGOL60</a:t>
            </a:r>
            <a:endParaRPr lang="en-US" altLang="zh-CN" sz="2000" dirty="0">
              <a:solidFill>
                <a:srgbClr val="993300"/>
              </a:solidFill>
            </a:endParaRPr>
          </a:p>
        </p:txBody>
      </p:sp>
      <p:sp>
        <p:nvSpPr>
          <p:cNvPr id="220" name="Line 54"/>
          <p:cNvSpPr>
            <a:spLocks noChangeShapeType="1"/>
          </p:cNvSpPr>
          <p:nvPr/>
        </p:nvSpPr>
        <p:spPr bwMode="auto">
          <a:xfrm>
            <a:off x="3672358" y="2346325"/>
            <a:ext cx="989013" cy="17463"/>
          </a:xfrm>
          <a:prstGeom prst="line">
            <a:avLst/>
          </a:prstGeom>
          <a:noFill/>
          <a:ln w="38100" cap="sq">
            <a:solidFill>
              <a:srgbClr val="FF0000"/>
            </a:solidFill>
            <a:round/>
            <a:headEnd type="none" w="sm" len="sm"/>
            <a:tailEnd type="none" w="sm" len="sm"/>
          </a:ln>
          <a:effectLst/>
        </p:spPr>
        <p:txBody>
          <a:bodyPr wrap="square" lIns="90000" tIns="46800" rIns="90000" bIns="46800" anchor="ctr">
            <a:spAutoFit/>
          </a:bodyPr>
          <a:lstStyle/>
          <a:p>
            <a:endParaRPr lang="zh-CN" altLang="en-US"/>
          </a:p>
        </p:txBody>
      </p:sp>
      <p:sp>
        <p:nvSpPr>
          <p:cNvPr id="221" name="Text Box 55"/>
          <p:cNvSpPr txBox="1">
            <a:spLocks noChangeArrowheads="1"/>
          </p:cNvSpPr>
          <p:nvPr/>
        </p:nvSpPr>
        <p:spPr bwMode="auto">
          <a:xfrm>
            <a:off x="4486746" y="2161055"/>
            <a:ext cx="1298575"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dirty="0">
                <a:solidFill>
                  <a:srgbClr val="0000FF"/>
                </a:solidFill>
              </a:rPr>
              <a:t>ALGOL68</a:t>
            </a:r>
            <a:endParaRPr lang="en-US" altLang="zh-CN" sz="2000" dirty="0">
              <a:solidFill>
                <a:srgbClr val="0000FF"/>
              </a:solidFill>
            </a:endParaRPr>
          </a:p>
        </p:txBody>
      </p:sp>
      <p:sp>
        <p:nvSpPr>
          <p:cNvPr id="222" name="Line 56"/>
          <p:cNvSpPr>
            <a:spLocks noChangeShapeType="1"/>
          </p:cNvSpPr>
          <p:nvPr/>
        </p:nvSpPr>
        <p:spPr bwMode="auto">
          <a:xfrm>
            <a:off x="5594821" y="2346325"/>
            <a:ext cx="388937" cy="0"/>
          </a:xfrm>
          <a:prstGeom prst="line">
            <a:avLst/>
          </a:prstGeom>
          <a:noFill/>
          <a:ln w="38100" cap="sq">
            <a:solidFill>
              <a:srgbClr val="FF9900"/>
            </a:solidFill>
            <a:round/>
            <a:headEnd type="none" w="sm" len="sm"/>
            <a:tailEnd type="none" w="sm" len="sm"/>
          </a:ln>
          <a:effectLst/>
        </p:spPr>
        <p:txBody>
          <a:bodyPr wrap="square" lIns="90000" tIns="46800" rIns="90000" bIns="46800" anchor="ctr">
            <a:spAutoFit/>
          </a:bodyPr>
          <a:lstStyle/>
          <a:p>
            <a:endParaRPr lang="zh-CN" altLang="en-US"/>
          </a:p>
        </p:txBody>
      </p:sp>
      <p:sp>
        <p:nvSpPr>
          <p:cNvPr id="223" name="Line 57"/>
          <p:cNvSpPr>
            <a:spLocks noChangeShapeType="1"/>
          </p:cNvSpPr>
          <p:nvPr/>
        </p:nvSpPr>
        <p:spPr bwMode="auto">
          <a:xfrm>
            <a:off x="5931371" y="1992313"/>
            <a:ext cx="388937" cy="0"/>
          </a:xfrm>
          <a:prstGeom prst="line">
            <a:avLst/>
          </a:prstGeom>
          <a:noFill/>
          <a:ln w="38100" cap="sq">
            <a:solidFill>
              <a:srgbClr val="FF9900"/>
            </a:solidFill>
            <a:round/>
            <a:headEnd type="none" w="sm" len="sm"/>
            <a:tailEnd type="none" w="sm" len="sm"/>
          </a:ln>
          <a:effectLst/>
        </p:spPr>
        <p:txBody>
          <a:bodyPr wrap="square" lIns="90000" tIns="46800" rIns="90000" bIns="46800" anchor="ctr">
            <a:spAutoFit/>
          </a:bodyPr>
          <a:lstStyle/>
          <a:p>
            <a:endParaRPr lang="zh-CN" altLang="en-US"/>
          </a:p>
        </p:txBody>
      </p:sp>
      <p:sp>
        <p:nvSpPr>
          <p:cNvPr id="224" name="Text Box 58"/>
          <p:cNvSpPr txBox="1">
            <a:spLocks noChangeArrowheads="1"/>
          </p:cNvSpPr>
          <p:nvPr/>
        </p:nvSpPr>
        <p:spPr bwMode="auto">
          <a:xfrm>
            <a:off x="6209183" y="1810217"/>
            <a:ext cx="828675"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a:solidFill>
                  <a:srgbClr val="0000FF"/>
                </a:solidFill>
              </a:rPr>
              <a:t>Pascal</a:t>
            </a:r>
            <a:endParaRPr lang="en-US" altLang="zh-CN" sz="2000">
              <a:solidFill>
                <a:srgbClr val="0000FF"/>
              </a:solidFill>
            </a:endParaRPr>
          </a:p>
        </p:txBody>
      </p:sp>
      <p:sp>
        <p:nvSpPr>
          <p:cNvPr id="225" name="Line 59"/>
          <p:cNvSpPr>
            <a:spLocks noChangeShapeType="1"/>
          </p:cNvSpPr>
          <p:nvPr/>
        </p:nvSpPr>
        <p:spPr bwMode="auto">
          <a:xfrm flipV="1">
            <a:off x="6883871" y="2009775"/>
            <a:ext cx="2894012" cy="1588"/>
          </a:xfrm>
          <a:prstGeom prst="line">
            <a:avLst/>
          </a:prstGeom>
          <a:noFill/>
          <a:ln w="38100" cap="sq">
            <a:solidFill>
              <a:srgbClr val="FF99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26" name="Line 60"/>
          <p:cNvSpPr>
            <a:spLocks noChangeShapeType="1"/>
          </p:cNvSpPr>
          <p:nvPr/>
        </p:nvSpPr>
        <p:spPr bwMode="auto">
          <a:xfrm flipV="1">
            <a:off x="5878983" y="1992313"/>
            <a:ext cx="69850" cy="371475"/>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27" name="Text Box 61"/>
          <p:cNvSpPr txBox="1">
            <a:spLocks noChangeArrowheads="1"/>
          </p:cNvSpPr>
          <p:nvPr/>
        </p:nvSpPr>
        <p:spPr bwMode="auto">
          <a:xfrm>
            <a:off x="7547446" y="1508592"/>
            <a:ext cx="1181100"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Modula-2</a:t>
            </a:r>
            <a:endParaRPr lang="en-US" altLang="zh-CN" sz="2000">
              <a:solidFill>
                <a:srgbClr val="0000FF"/>
              </a:solidFill>
            </a:endParaRPr>
          </a:p>
        </p:txBody>
      </p:sp>
      <p:sp>
        <p:nvSpPr>
          <p:cNvPr id="228" name="Line 62"/>
          <p:cNvSpPr>
            <a:spLocks noChangeShapeType="1"/>
          </p:cNvSpPr>
          <p:nvPr/>
        </p:nvSpPr>
        <p:spPr bwMode="auto">
          <a:xfrm>
            <a:off x="7379171" y="1711325"/>
            <a:ext cx="334962" cy="0"/>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29" name="Line 63"/>
          <p:cNvSpPr>
            <a:spLocks noChangeShapeType="1"/>
          </p:cNvSpPr>
          <p:nvPr/>
        </p:nvSpPr>
        <p:spPr bwMode="auto">
          <a:xfrm flipV="1">
            <a:off x="7148983" y="1711325"/>
            <a:ext cx="230188" cy="317500"/>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30" name="Line 64"/>
          <p:cNvSpPr>
            <a:spLocks noChangeShapeType="1"/>
          </p:cNvSpPr>
          <p:nvPr/>
        </p:nvSpPr>
        <p:spPr bwMode="auto">
          <a:xfrm>
            <a:off x="8542808" y="1711325"/>
            <a:ext cx="582613" cy="0"/>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31" name="Line 65"/>
          <p:cNvSpPr>
            <a:spLocks noChangeShapeType="1"/>
          </p:cNvSpPr>
          <p:nvPr/>
        </p:nvSpPr>
        <p:spPr bwMode="auto">
          <a:xfrm>
            <a:off x="4239096" y="2768600"/>
            <a:ext cx="211137"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2" name="Text Box 66"/>
          <p:cNvSpPr txBox="1">
            <a:spLocks noChangeArrowheads="1"/>
          </p:cNvSpPr>
          <p:nvPr/>
        </p:nvSpPr>
        <p:spPr bwMode="auto">
          <a:xfrm>
            <a:off x="4302596" y="2603967"/>
            <a:ext cx="647700"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993300"/>
                </a:solidFill>
              </a:rPr>
              <a:t>CPL</a:t>
            </a:r>
            <a:endParaRPr lang="en-US" altLang="zh-CN" sz="2000">
              <a:solidFill>
                <a:srgbClr val="993300"/>
              </a:solidFill>
            </a:endParaRPr>
          </a:p>
        </p:txBody>
      </p:sp>
      <p:sp>
        <p:nvSpPr>
          <p:cNvPr id="233" name="Line 67"/>
          <p:cNvSpPr>
            <a:spLocks noChangeShapeType="1"/>
          </p:cNvSpPr>
          <p:nvPr/>
        </p:nvSpPr>
        <p:spPr bwMode="auto">
          <a:xfrm>
            <a:off x="4061296" y="2363788"/>
            <a:ext cx="158750" cy="404812"/>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4" name="Line 68"/>
          <p:cNvSpPr>
            <a:spLocks noChangeShapeType="1"/>
          </p:cNvSpPr>
          <p:nvPr/>
        </p:nvSpPr>
        <p:spPr bwMode="auto">
          <a:xfrm>
            <a:off x="4769321" y="2768600"/>
            <a:ext cx="141287"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5" name="Text Box 69"/>
          <p:cNvSpPr txBox="1">
            <a:spLocks noChangeArrowheads="1"/>
          </p:cNvSpPr>
          <p:nvPr/>
        </p:nvSpPr>
        <p:spPr bwMode="auto">
          <a:xfrm>
            <a:off x="4799483" y="2603967"/>
            <a:ext cx="817563"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993300"/>
                </a:solidFill>
              </a:rPr>
              <a:t>BCPL</a:t>
            </a:r>
            <a:endParaRPr lang="en-US" altLang="zh-CN" sz="2000">
              <a:solidFill>
                <a:srgbClr val="993300"/>
              </a:solidFill>
            </a:endParaRPr>
          </a:p>
        </p:txBody>
      </p:sp>
      <p:sp>
        <p:nvSpPr>
          <p:cNvPr id="236" name="Line 70"/>
          <p:cNvSpPr>
            <a:spLocks noChangeShapeType="1"/>
          </p:cNvSpPr>
          <p:nvPr/>
        </p:nvSpPr>
        <p:spPr bwMode="auto">
          <a:xfrm>
            <a:off x="5420196" y="2786063"/>
            <a:ext cx="212725"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7" name="Text Box 71"/>
          <p:cNvSpPr txBox="1">
            <a:spLocks noChangeArrowheads="1"/>
          </p:cNvSpPr>
          <p:nvPr/>
        </p:nvSpPr>
        <p:spPr bwMode="auto">
          <a:xfrm>
            <a:off x="5526558" y="2603967"/>
            <a:ext cx="350838"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dirty="0">
                <a:solidFill>
                  <a:srgbClr val="993300"/>
                </a:solidFill>
              </a:rPr>
              <a:t>B</a:t>
            </a:r>
            <a:endParaRPr lang="en-US" altLang="zh-CN" sz="2000" dirty="0">
              <a:solidFill>
                <a:srgbClr val="993300"/>
              </a:solidFill>
            </a:endParaRPr>
          </a:p>
        </p:txBody>
      </p:sp>
      <p:sp>
        <p:nvSpPr>
          <p:cNvPr id="238" name="Line 72"/>
          <p:cNvSpPr>
            <a:spLocks noChangeShapeType="1"/>
          </p:cNvSpPr>
          <p:nvPr/>
        </p:nvSpPr>
        <p:spPr bwMode="auto">
          <a:xfrm>
            <a:off x="5809133" y="2786063"/>
            <a:ext cx="280988"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9" name="Text Box 73"/>
          <p:cNvSpPr txBox="1">
            <a:spLocks noChangeArrowheads="1"/>
          </p:cNvSpPr>
          <p:nvPr/>
        </p:nvSpPr>
        <p:spPr bwMode="auto">
          <a:xfrm>
            <a:off x="6079008" y="2550965"/>
            <a:ext cx="384175" cy="463846"/>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a:solidFill>
                  <a:srgbClr val="FF0000"/>
                </a:solidFill>
              </a:rPr>
              <a:t>C</a:t>
            </a:r>
            <a:endParaRPr lang="en-US" altLang="zh-CN">
              <a:solidFill>
                <a:srgbClr val="FF0000"/>
              </a:solidFill>
            </a:endParaRPr>
          </a:p>
        </p:txBody>
      </p:sp>
      <p:sp>
        <p:nvSpPr>
          <p:cNvPr id="240" name="Line 74"/>
          <p:cNvSpPr>
            <a:spLocks noChangeShapeType="1"/>
          </p:cNvSpPr>
          <p:nvPr/>
        </p:nvSpPr>
        <p:spPr bwMode="auto">
          <a:xfrm>
            <a:off x="6380633" y="2803525"/>
            <a:ext cx="3378200" cy="0"/>
          </a:xfrm>
          <a:prstGeom prst="line">
            <a:avLst/>
          </a:prstGeom>
          <a:noFill/>
          <a:ln w="38100" cap="sq">
            <a:solidFill>
              <a:srgbClr val="FF00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41" name="Text Box 75"/>
          <p:cNvSpPr txBox="1">
            <a:spLocks noChangeArrowheads="1"/>
          </p:cNvSpPr>
          <p:nvPr/>
        </p:nvSpPr>
        <p:spPr bwMode="auto">
          <a:xfrm>
            <a:off x="7782396" y="3080217"/>
            <a:ext cx="63658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C++</a:t>
            </a:r>
            <a:endParaRPr lang="en-US" altLang="zh-CN" sz="2000">
              <a:solidFill>
                <a:srgbClr val="008000"/>
              </a:solidFill>
            </a:endParaRPr>
          </a:p>
        </p:txBody>
      </p:sp>
      <p:sp>
        <p:nvSpPr>
          <p:cNvPr id="242" name="Line 76"/>
          <p:cNvSpPr>
            <a:spLocks noChangeShapeType="1"/>
          </p:cNvSpPr>
          <p:nvPr/>
        </p:nvSpPr>
        <p:spPr bwMode="auto">
          <a:xfrm>
            <a:off x="8277696" y="3263900"/>
            <a:ext cx="1482725" cy="0"/>
          </a:xfrm>
          <a:prstGeom prst="line">
            <a:avLst/>
          </a:prstGeom>
          <a:noFill/>
          <a:ln w="38100" cap="sq">
            <a:solidFill>
              <a:srgbClr val="FFCC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43" name="Line 77"/>
          <p:cNvSpPr>
            <a:spLocks noChangeShapeType="1"/>
          </p:cNvSpPr>
          <p:nvPr/>
        </p:nvSpPr>
        <p:spPr bwMode="auto">
          <a:xfrm>
            <a:off x="8703146" y="3633788"/>
            <a:ext cx="298450"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4" name="Text Box 78"/>
          <p:cNvSpPr txBox="1">
            <a:spLocks noChangeArrowheads="1"/>
          </p:cNvSpPr>
          <p:nvPr/>
        </p:nvSpPr>
        <p:spPr bwMode="auto">
          <a:xfrm>
            <a:off x="8898408" y="3467567"/>
            <a:ext cx="63182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Java</a:t>
            </a:r>
            <a:endParaRPr lang="en-US" altLang="zh-CN" sz="2000">
              <a:solidFill>
                <a:srgbClr val="008000"/>
              </a:solidFill>
            </a:endParaRPr>
          </a:p>
        </p:txBody>
      </p:sp>
      <p:sp>
        <p:nvSpPr>
          <p:cNvPr id="245" name="Line 79"/>
          <p:cNvSpPr>
            <a:spLocks noChangeShapeType="1"/>
          </p:cNvSpPr>
          <p:nvPr/>
        </p:nvSpPr>
        <p:spPr bwMode="auto">
          <a:xfrm>
            <a:off x="8542808" y="3263900"/>
            <a:ext cx="176213" cy="369888"/>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6" name="Line 80"/>
          <p:cNvSpPr>
            <a:spLocks noChangeShapeType="1"/>
          </p:cNvSpPr>
          <p:nvPr/>
        </p:nvSpPr>
        <p:spPr bwMode="auto">
          <a:xfrm>
            <a:off x="9406408" y="3633788"/>
            <a:ext cx="354013" cy="0"/>
          </a:xfrm>
          <a:prstGeom prst="line">
            <a:avLst/>
          </a:prstGeom>
          <a:noFill/>
          <a:ln w="38100" cap="sq">
            <a:solidFill>
              <a:srgbClr val="FFCC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47" name="Line 81"/>
          <p:cNvSpPr>
            <a:spLocks noChangeShapeType="1"/>
          </p:cNvSpPr>
          <p:nvPr/>
        </p:nvSpPr>
        <p:spPr bwMode="auto">
          <a:xfrm>
            <a:off x="7501408" y="2803525"/>
            <a:ext cx="104775" cy="407988"/>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8" name="Line 82"/>
          <p:cNvSpPr>
            <a:spLocks noChangeShapeType="1"/>
          </p:cNvSpPr>
          <p:nvPr/>
        </p:nvSpPr>
        <p:spPr bwMode="auto">
          <a:xfrm>
            <a:off x="7625233" y="3263900"/>
            <a:ext cx="265113"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9" name="Oval 83"/>
          <p:cNvSpPr>
            <a:spLocks noChangeArrowheads="1"/>
          </p:cNvSpPr>
          <p:nvPr/>
        </p:nvSpPr>
        <p:spPr bwMode="auto">
          <a:xfrm>
            <a:off x="3362796" y="5964238"/>
            <a:ext cx="74612" cy="74612"/>
          </a:xfrm>
          <a:prstGeom prst="ellipse">
            <a:avLst/>
          </a:prstGeom>
          <a:noFill/>
          <a:ln w="12700" cap="sq">
            <a:solidFill>
              <a:schemeClr val="tx1"/>
            </a:solidFill>
            <a:round/>
            <a:headEnd type="none" w="sm" len="sm"/>
            <a:tailEnd type="none" w="sm" len="sm"/>
          </a:ln>
          <a:effectLst/>
        </p:spPr>
        <p:txBody>
          <a:bodyPr wrap="square" lIns="90000" tIns="46800" rIns="90000" bIns="46800" anchor="ctr">
            <a:spAutoFit/>
          </a:bodyPr>
          <a:lstStyle/>
          <a:p>
            <a:endParaRPr lang="zh-CN" altLang="en-US"/>
          </a:p>
        </p:txBody>
      </p:sp>
      <p:sp>
        <p:nvSpPr>
          <p:cNvPr id="250" name="Text Box 84"/>
          <p:cNvSpPr txBox="1">
            <a:spLocks noChangeArrowheads="1"/>
          </p:cNvSpPr>
          <p:nvPr/>
        </p:nvSpPr>
        <p:spPr bwMode="auto">
          <a:xfrm>
            <a:off x="2761133" y="5812305"/>
            <a:ext cx="703263"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LISP</a:t>
            </a:r>
            <a:endParaRPr lang="en-US" altLang="zh-CN" sz="2000">
              <a:solidFill>
                <a:srgbClr val="0000FF"/>
              </a:solidFill>
            </a:endParaRPr>
          </a:p>
        </p:txBody>
      </p:sp>
      <p:sp>
        <p:nvSpPr>
          <p:cNvPr id="251" name="Line 85"/>
          <p:cNvSpPr>
            <a:spLocks noChangeShapeType="1"/>
          </p:cNvSpPr>
          <p:nvPr/>
        </p:nvSpPr>
        <p:spPr bwMode="auto">
          <a:xfrm>
            <a:off x="3427883" y="5995988"/>
            <a:ext cx="6316663" cy="0"/>
          </a:xfrm>
          <a:prstGeom prst="line">
            <a:avLst/>
          </a:prstGeom>
          <a:noFill/>
          <a:ln w="38100" cap="sq">
            <a:solidFill>
              <a:srgbClr val="FF9999"/>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52" name="Line 86"/>
          <p:cNvSpPr>
            <a:spLocks noChangeShapeType="1"/>
          </p:cNvSpPr>
          <p:nvPr/>
        </p:nvSpPr>
        <p:spPr bwMode="auto">
          <a:xfrm>
            <a:off x="5967883" y="6296025"/>
            <a:ext cx="319088" cy="0"/>
          </a:xfrm>
          <a:prstGeom prst="line">
            <a:avLst/>
          </a:prstGeom>
          <a:noFill/>
          <a:ln w="38100" cap="sq">
            <a:solidFill>
              <a:srgbClr val="FF9999"/>
            </a:solidFill>
            <a:round/>
            <a:headEnd type="none" w="sm" len="sm"/>
          </a:ln>
          <a:effectLst/>
        </p:spPr>
        <p:txBody>
          <a:bodyPr wrap="square" lIns="90000" tIns="46800" rIns="90000" bIns="46800" anchor="ctr">
            <a:spAutoFit/>
          </a:bodyPr>
          <a:lstStyle/>
          <a:p>
            <a:endParaRPr lang="zh-CN" altLang="en-US"/>
          </a:p>
        </p:txBody>
      </p:sp>
      <p:sp>
        <p:nvSpPr>
          <p:cNvPr id="253" name="Text Box 87"/>
          <p:cNvSpPr txBox="1">
            <a:spLocks noChangeArrowheads="1"/>
          </p:cNvSpPr>
          <p:nvPr/>
        </p:nvSpPr>
        <p:spPr bwMode="auto">
          <a:xfrm>
            <a:off x="6093296" y="6128217"/>
            <a:ext cx="1200150"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PROLOG</a:t>
            </a:r>
            <a:endParaRPr lang="en-US" altLang="zh-CN" sz="2000">
              <a:solidFill>
                <a:srgbClr val="0000FF"/>
              </a:solidFill>
            </a:endParaRPr>
          </a:p>
        </p:txBody>
      </p:sp>
      <p:sp>
        <p:nvSpPr>
          <p:cNvPr id="254" name="Line 88"/>
          <p:cNvSpPr>
            <a:spLocks noChangeShapeType="1"/>
          </p:cNvSpPr>
          <p:nvPr/>
        </p:nvSpPr>
        <p:spPr bwMode="auto">
          <a:xfrm>
            <a:off x="7098183" y="6313488"/>
            <a:ext cx="2646363" cy="0"/>
          </a:xfrm>
          <a:prstGeom prst="line">
            <a:avLst/>
          </a:prstGeom>
          <a:noFill/>
          <a:ln w="38100" cap="sq">
            <a:solidFill>
              <a:srgbClr val="FF9999"/>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55" name="Line 89"/>
          <p:cNvSpPr>
            <a:spLocks noChangeShapeType="1"/>
          </p:cNvSpPr>
          <p:nvPr/>
        </p:nvSpPr>
        <p:spPr bwMode="auto">
          <a:xfrm>
            <a:off x="5774208" y="5995988"/>
            <a:ext cx="176213" cy="300037"/>
          </a:xfrm>
          <a:prstGeom prst="line">
            <a:avLst/>
          </a:prstGeom>
          <a:noFill/>
          <a:ln w="38100" cap="sq">
            <a:solidFill>
              <a:srgbClr val="FF9999"/>
            </a:solidFill>
            <a:round/>
            <a:headEnd type="none" w="sm" len="sm"/>
          </a:ln>
          <a:effectLst/>
        </p:spPr>
        <p:txBody>
          <a:bodyPr wrap="square" lIns="90000" tIns="46800" rIns="90000" bIns="46800" anchor="ctr">
            <a:spAutoFit/>
          </a:bodyPr>
          <a:lstStyle/>
          <a:p>
            <a:endParaRPr lang="zh-CN" altLang="en-US"/>
          </a:p>
        </p:txBody>
      </p:sp>
      <p:sp>
        <p:nvSpPr>
          <p:cNvPr id="256" name="Oval 90"/>
          <p:cNvSpPr>
            <a:spLocks noChangeArrowheads="1"/>
          </p:cNvSpPr>
          <p:nvPr/>
        </p:nvSpPr>
        <p:spPr bwMode="auto">
          <a:xfrm>
            <a:off x="3699346" y="5524500"/>
            <a:ext cx="74612"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57" name="Text Box 91"/>
          <p:cNvSpPr txBox="1">
            <a:spLocks noChangeArrowheads="1"/>
          </p:cNvSpPr>
          <p:nvPr/>
        </p:nvSpPr>
        <p:spPr bwMode="auto">
          <a:xfrm>
            <a:off x="2835746" y="5388442"/>
            <a:ext cx="104457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COBOL</a:t>
            </a:r>
            <a:endParaRPr lang="en-US" altLang="zh-CN" sz="2000">
              <a:solidFill>
                <a:srgbClr val="0000FF"/>
              </a:solidFill>
            </a:endParaRPr>
          </a:p>
        </p:txBody>
      </p:sp>
      <p:sp>
        <p:nvSpPr>
          <p:cNvPr id="258" name="Line 92"/>
          <p:cNvSpPr>
            <a:spLocks noChangeShapeType="1"/>
          </p:cNvSpPr>
          <p:nvPr/>
        </p:nvSpPr>
        <p:spPr bwMode="auto">
          <a:xfrm>
            <a:off x="3764433" y="5572125"/>
            <a:ext cx="5980113" cy="0"/>
          </a:xfrm>
          <a:prstGeom prst="line">
            <a:avLst/>
          </a:prstGeom>
          <a:noFill/>
          <a:ln w="38100" cap="sq">
            <a:solidFill>
              <a:schemeClr val="bg2"/>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59" name="Oval 93"/>
          <p:cNvSpPr>
            <a:spLocks noChangeArrowheads="1"/>
          </p:cNvSpPr>
          <p:nvPr/>
        </p:nvSpPr>
        <p:spPr bwMode="auto">
          <a:xfrm>
            <a:off x="2994496" y="4854575"/>
            <a:ext cx="74612"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60" name="Line 94"/>
          <p:cNvSpPr>
            <a:spLocks noChangeShapeType="1"/>
          </p:cNvSpPr>
          <p:nvPr/>
        </p:nvSpPr>
        <p:spPr bwMode="auto">
          <a:xfrm>
            <a:off x="3057996" y="4919663"/>
            <a:ext cx="3122612" cy="0"/>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61" name="Text Box 95"/>
          <p:cNvSpPr txBox="1">
            <a:spLocks noChangeArrowheads="1"/>
          </p:cNvSpPr>
          <p:nvPr/>
        </p:nvSpPr>
        <p:spPr bwMode="auto">
          <a:xfrm>
            <a:off x="5934546" y="4735980"/>
            <a:ext cx="1624012"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FORTRAN77</a:t>
            </a:r>
            <a:endParaRPr lang="en-US" altLang="zh-CN" sz="2000">
              <a:solidFill>
                <a:srgbClr val="0000FF"/>
              </a:solidFill>
            </a:endParaRPr>
          </a:p>
        </p:txBody>
      </p:sp>
      <p:sp>
        <p:nvSpPr>
          <p:cNvPr id="262" name="Text Box 96"/>
          <p:cNvSpPr txBox="1">
            <a:spLocks noChangeArrowheads="1"/>
          </p:cNvSpPr>
          <p:nvPr/>
        </p:nvSpPr>
        <p:spPr bwMode="auto">
          <a:xfrm>
            <a:off x="1864196" y="4701055"/>
            <a:ext cx="1370012"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dirty="0">
                <a:solidFill>
                  <a:srgbClr val="0000FF"/>
                </a:solidFill>
              </a:rPr>
              <a:t>FORTRAN</a:t>
            </a:r>
            <a:endParaRPr lang="en-US" altLang="zh-CN" sz="2000" dirty="0">
              <a:solidFill>
                <a:srgbClr val="0000FF"/>
              </a:solidFill>
            </a:endParaRPr>
          </a:p>
        </p:txBody>
      </p:sp>
      <p:sp>
        <p:nvSpPr>
          <p:cNvPr id="263" name="Line 97"/>
          <p:cNvSpPr>
            <a:spLocks noChangeShapeType="1"/>
          </p:cNvSpPr>
          <p:nvPr/>
        </p:nvSpPr>
        <p:spPr bwMode="auto">
          <a:xfrm>
            <a:off x="7291858" y="4919663"/>
            <a:ext cx="2452688" cy="0"/>
          </a:xfrm>
          <a:prstGeom prst="line">
            <a:avLst/>
          </a:prstGeom>
          <a:noFill/>
          <a:ln w="38100" cap="sq">
            <a:solidFill>
              <a:srgbClr val="FF00FF"/>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64" name="Line 98"/>
          <p:cNvSpPr>
            <a:spLocks noChangeShapeType="1"/>
          </p:cNvSpPr>
          <p:nvPr/>
        </p:nvSpPr>
        <p:spPr bwMode="auto">
          <a:xfrm>
            <a:off x="4645496" y="5237163"/>
            <a:ext cx="371475" cy="0"/>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5" name="Text Box 99"/>
          <p:cNvSpPr txBox="1">
            <a:spLocks noChangeArrowheads="1"/>
          </p:cNvSpPr>
          <p:nvPr/>
        </p:nvSpPr>
        <p:spPr bwMode="auto">
          <a:xfrm>
            <a:off x="4785196" y="5055067"/>
            <a:ext cx="67468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PL/1</a:t>
            </a:r>
            <a:endParaRPr lang="en-US" altLang="zh-CN" sz="2000">
              <a:solidFill>
                <a:srgbClr val="0000FF"/>
              </a:solidFill>
            </a:endParaRPr>
          </a:p>
        </p:txBody>
      </p:sp>
      <p:sp>
        <p:nvSpPr>
          <p:cNvPr id="266" name="Line 100"/>
          <p:cNvSpPr>
            <a:spLocks noChangeShapeType="1"/>
          </p:cNvSpPr>
          <p:nvPr/>
        </p:nvSpPr>
        <p:spPr bwMode="auto">
          <a:xfrm>
            <a:off x="5315421" y="5237163"/>
            <a:ext cx="812800" cy="0"/>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7" name="Line 101"/>
          <p:cNvSpPr>
            <a:spLocks noChangeShapeType="1"/>
          </p:cNvSpPr>
          <p:nvPr/>
        </p:nvSpPr>
        <p:spPr bwMode="auto">
          <a:xfrm>
            <a:off x="4416896" y="4919663"/>
            <a:ext cx="193675" cy="317500"/>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8" name="Line 102"/>
          <p:cNvSpPr>
            <a:spLocks noChangeShapeType="1"/>
          </p:cNvSpPr>
          <p:nvPr/>
        </p:nvSpPr>
        <p:spPr bwMode="auto">
          <a:xfrm flipV="1">
            <a:off x="4416896" y="5219700"/>
            <a:ext cx="193675" cy="352425"/>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9" name="Text Box 103"/>
          <p:cNvSpPr txBox="1">
            <a:spLocks noChangeArrowheads="1"/>
          </p:cNvSpPr>
          <p:nvPr/>
        </p:nvSpPr>
        <p:spPr bwMode="auto">
          <a:xfrm>
            <a:off x="3915246" y="3729505"/>
            <a:ext cx="121602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Simula 67</a:t>
            </a:r>
            <a:endParaRPr lang="en-US" altLang="zh-CN" sz="2000">
              <a:solidFill>
                <a:srgbClr val="008000"/>
              </a:solidFill>
            </a:endParaRPr>
          </a:p>
        </p:txBody>
      </p:sp>
      <p:sp>
        <p:nvSpPr>
          <p:cNvPr id="270" name="Line 104"/>
          <p:cNvSpPr>
            <a:spLocks noChangeShapeType="1"/>
          </p:cNvSpPr>
          <p:nvPr/>
        </p:nvSpPr>
        <p:spPr bwMode="auto">
          <a:xfrm>
            <a:off x="4997921" y="3951288"/>
            <a:ext cx="2400300"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1" name="Line 105"/>
          <p:cNvSpPr>
            <a:spLocks noChangeShapeType="1"/>
          </p:cNvSpPr>
          <p:nvPr/>
        </p:nvSpPr>
        <p:spPr bwMode="auto">
          <a:xfrm>
            <a:off x="6650508" y="3598863"/>
            <a:ext cx="1341438"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2" name="Line 106"/>
          <p:cNvSpPr>
            <a:spLocks noChangeShapeType="1"/>
          </p:cNvSpPr>
          <p:nvPr/>
        </p:nvSpPr>
        <p:spPr bwMode="auto">
          <a:xfrm flipV="1">
            <a:off x="6456833" y="3598863"/>
            <a:ext cx="193675" cy="352425"/>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3" name="Text Box 107"/>
          <p:cNvSpPr txBox="1">
            <a:spLocks noChangeArrowheads="1"/>
          </p:cNvSpPr>
          <p:nvPr/>
        </p:nvSpPr>
        <p:spPr bwMode="auto">
          <a:xfrm>
            <a:off x="6185371" y="3292942"/>
            <a:ext cx="146843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Smalltalk 80</a:t>
            </a:r>
            <a:endParaRPr lang="en-US" altLang="zh-CN" sz="2000">
              <a:solidFill>
                <a:srgbClr val="008000"/>
              </a:solidFill>
            </a:endParaRPr>
          </a:p>
        </p:txBody>
      </p:sp>
      <p:sp>
        <p:nvSpPr>
          <p:cNvPr id="274" name="Line 108"/>
          <p:cNvSpPr>
            <a:spLocks noChangeShapeType="1"/>
          </p:cNvSpPr>
          <p:nvPr/>
        </p:nvSpPr>
        <p:spPr bwMode="auto">
          <a:xfrm flipV="1">
            <a:off x="7480771" y="3230563"/>
            <a:ext cx="123825" cy="474662"/>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5" name="Line 109"/>
          <p:cNvSpPr>
            <a:spLocks noChangeShapeType="1"/>
          </p:cNvSpPr>
          <p:nvPr/>
        </p:nvSpPr>
        <p:spPr bwMode="auto">
          <a:xfrm>
            <a:off x="4304183" y="4462463"/>
            <a:ext cx="530225" cy="0"/>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76" name="Line 110"/>
          <p:cNvSpPr>
            <a:spLocks noChangeShapeType="1"/>
          </p:cNvSpPr>
          <p:nvPr/>
        </p:nvSpPr>
        <p:spPr bwMode="auto">
          <a:xfrm flipV="1">
            <a:off x="4058121" y="4462463"/>
            <a:ext cx="246062" cy="458787"/>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77" name="Text Box 111"/>
          <p:cNvSpPr txBox="1">
            <a:spLocks noChangeArrowheads="1"/>
          </p:cNvSpPr>
          <p:nvPr/>
        </p:nvSpPr>
        <p:spPr bwMode="auto">
          <a:xfrm>
            <a:off x="4672483" y="4280367"/>
            <a:ext cx="93027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BASIC</a:t>
            </a:r>
            <a:endParaRPr lang="en-US" altLang="zh-CN" sz="2000">
              <a:solidFill>
                <a:srgbClr val="0000FF"/>
              </a:solidFill>
            </a:endParaRPr>
          </a:p>
        </p:txBody>
      </p:sp>
      <p:sp>
        <p:nvSpPr>
          <p:cNvPr id="278" name="Line 112"/>
          <p:cNvSpPr>
            <a:spLocks noChangeShapeType="1"/>
          </p:cNvSpPr>
          <p:nvPr/>
        </p:nvSpPr>
        <p:spPr bwMode="auto">
          <a:xfrm>
            <a:off x="5451946" y="4462463"/>
            <a:ext cx="1287462" cy="0"/>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79" name="Text Box 113"/>
          <p:cNvSpPr txBox="1">
            <a:spLocks noChangeArrowheads="1"/>
          </p:cNvSpPr>
          <p:nvPr/>
        </p:nvSpPr>
        <p:spPr bwMode="auto">
          <a:xfrm>
            <a:off x="6542558" y="4262905"/>
            <a:ext cx="1608138"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ANSI-BASIC</a:t>
            </a:r>
            <a:endParaRPr lang="en-US" altLang="zh-CN" sz="2000">
              <a:solidFill>
                <a:srgbClr val="0000FF"/>
              </a:solidFill>
            </a:endParaRPr>
          </a:p>
        </p:txBody>
      </p:sp>
      <p:sp>
        <p:nvSpPr>
          <p:cNvPr id="280" name="Line 114"/>
          <p:cNvSpPr>
            <a:spLocks noChangeShapeType="1"/>
          </p:cNvSpPr>
          <p:nvPr/>
        </p:nvSpPr>
        <p:spPr bwMode="auto">
          <a:xfrm>
            <a:off x="7939558" y="4445000"/>
            <a:ext cx="1816100" cy="0"/>
          </a:xfrm>
          <a:prstGeom prst="line">
            <a:avLst/>
          </a:prstGeom>
          <a:noFill/>
          <a:ln w="38100" cap="sq">
            <a:solidFill>
              <a:srgbClr val="FF00FF"/>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81" name="Text Box 115"/>
          <p:cNvSpPr txBox="1">
            <a:spLocks noChangeArrowheads="1"/>
          </p:cNvSpPr>
          <p:nvPr/>
        </p:nvSpPr>
        <p:spPr bwMode="auto">
          <a:xfrm>
            <a:off x="8020521" y="4154955"/>
            <a:ext cx="111442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QBASIC</a:t>
            </a:r>
            <a:endParaRPr lang="en-US" altLang="zh-CN" sz="2000">
              <a:solidFill>
                <a:srgbClr val="0000FF"/>
              </a:solidFill>
            </a:endParaRPr>
          </a:p>
        </p:txBody>
      </p:sp>
      <p:sp>
        <p:nvSpPr>
          <p:cNvPr id="282" name="Text Box 116"/>
          <p:cNvSpPr txBox="1">
            <a:spLocks noChangeArrowheads="1"/>
          </p:cNvSpPr>
          <p:nvPr/>
        </p:nvSpPr>
        <p:spPr bwMode="auto">
          <a:xfrm>
            <a:off x="9100021" y="4156542"/>
            <a:ext cx="53498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VB</a:t>
            </a:r>
            <a:endParaRPr lang="en-US" altLang="zh-CN" sz="2000">
              <a:solidFill>
                <a:srgbClr val="0000FF"/>
              </a:solidFill>
            </a:endParaRPr>
          </a:p>
        </p:txBody>
      </p:sp>
      <p:sp>
        <p:nvSpPr>
          <p:cNvPr id="283" name="Text Box 117"/>
          <p:cNvSpPr txBox="1">
            <a:spLocks noChangeArrowheads="1"/>
          </p:cNvSpPr>
          <p:nvPr/>
        </p:nvSpPr>
        <p:spPr bwMode="auto">
          <a:xfrm>
            <a:off x="8152283" y="4632792"/>
            <a:ext cx="1624013"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FORTRAN90</a:t>
            </a:r>
            <a:endParaRPr lang="en-US" altLang="zh-CN" sz="2000">
              <a:solidFill>
                <a:srgbClr val="0000FF"/>
              </a:solidFill>
            </a:endParaRPr>
          </a:p>
        </p:txBody>
      </p:sp>
    </p:spTree>
  </p:cSld>
  <p:clrMapOvr>
    <a:masterClrMapping/>
  </p:clrMapOvr>
  <p:transition>
    <p:cover/>
    <p:sndAc>
      <p:stSnd>
        <p:snd r:embed="rId1" name="CAMERA.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a:xfrm>
            <a:off x="1847850" y="-6350"/>
            <a:ext cx="4897438" cy="768350"/>
          </a:xfrm>
          <a:effectLst>
            <a:outerShdw dist="45791" dir="3378595" algn="ctr" rotWithShape="0">
              <a:schemeClr val="bg2"/>
            </a:outerShdw>
          </a:effectLst>
        </p:spPr>
        <p:txBody>
          <a:bodyPr vert="horz" wrap="square" lIns="91440" tIns="45720" rIns="91440" bIns="45720" anchor="b" anchorCtr="0">
            <a:spAutoFit/>
          </a:bodyPr>
          <a:p>
            <a:r>
              <a:rPr lang="zh-CN" altLang="en-US" dirty="0"/>
              <a:t>世界编程语言排行</a:t>
            </a:r>
            <a:endParaRPr lang="zh-CN" altLang="en-US" dirty="0"/>
          </a:p>
        </p:txBody>
      </p:sp>
      <p:sp>
        <p:nvSpPr>
          <p:cNvPr id="31746" name="Rectangle 3"/>
          <p:cNvSpPr/>
          <p:nvPr/>
        </p:nvSpPr>
        <p:spPr>
          <a:xfrm>
            <a:off x="1901825" y="5016500"/>
            <a:ext cx="8497888" cy="1749425"/>
          </a:xfrm>
          <a:prstGeom prst="rect">
            <a:avLst/>
          </a:prstGeom>
          <a:noFill/>
          <a:ln w="9525">
            <a:noFill/>
          </a:ln>
        </p:spPr>
        <p:txBody>
          <a:bodyPr anchor="t" anchorCtr="0">
            <a:spAutoFit/>
          </a:bodyPr>
          <a:p>
            <a:pPr>
              <a:lnSpc>
                <a:spcPct val="115000"/>
              </a:lnSpc>
              <a:spcBef>
                <a:spcPct val="10000"/>
              </a:spcBef>
              <a:buClr>
                <a:srgbClr val="0000FF"/>
              </a:buClr>
              <a:buFont typeface="Wingdings" panose="05000000000000000000" pitchFamily="2" charset="2"/>
              <a:buChar char="l"/>
            </a:pPr>
            <a:r>
              <a:rPr lang="zh-CN" altLang="en-US" b="1" dirty="0">
                <a:latin typeface="Tahoma" panose="020B0604030504040204" pitchFamily="34" charset="0"/>
                <a:ea typeface="黑体" panose="02010609060101010101" pitchFamily="49" charset="-122"/>
              </a:rPr>
              <a:t>展现编程语言的流行趋势，反映了某个编程语言的热门程度</a:t>
            </a:r>
            <a:r>
              <a:rPr lang="en-US" altLang="zh-CN" b="1" dirty="0">
                <a:latin typeface="Tahoma" panose="020B0604030504040204" pitchFamily="34" charset="0"/>
                <a:ea typeface="黑体" panose="02010609060101010101" pitchFamily="49" charset="-122"/>
              </a:rPr>
              <a:t>, </a:t>
            </a:r>
            <a:r>
              <a:rPr lang="zh-CN" altLang="en-US" b="1" dirty="0">
                <a:latin typeface="Tahoma" panose="020B0604030504040204" pitchFamily="34" charset="0"/>
                <a:ea typeface="黑体" panose="02010609060101010101" pitchFamily="49" charset="-122"/>
              </a:rPr>
              <a:t>并不代表它是一个最好的编程语言或是可以写出某些令人称赞的好程序</a:t>
            </a:r>
            <a:endParaRPr lang="en-US" altLang="zh-CN" b="1" dirty="0">
              <a:latin typeface="Tahoma" panose="020B0604030504040204" pitchFamily="34" charset="0"/>
              <a:ea typeface="黑体" panose="02010609060101010101" pitchFamily="49" charset="-122"/>
            </a:endParaRPr>
          </a:p>
          <a:p>
            <a:pPr>
              <a:lnSpc>
                <a:spcPct val="115000"/>
              </a:lnSpc>
              <a:spcBef>
                <a:spcPct val="10000"/>
              </a:spcBef>
              <a:buClr>
                <a:srgbClr val="0000FF"/>
              </a:buClr>
              <a:buFont typeface="Wingdings" panose="05000000000000000000" pitchFamily="2" charset="2"/>
              <a:buChar char="l"/>
            </a:pPr>
            <a:r>
              <a:rPr lang="en-US" altLang="zh-CN" sz="2000" dirty="0">
                <a:latin typeface="Arial" panose="020B0604020202020204" pitchFamily="34" charset="0"/>
                <a:ea typeface="宋体" panose="02010600030101010101" pitchFamily="2" charset="-122"/>
              </a:rPr>
              <a:t>https://www.tiobe.com/tiobe-index/</a:t>
            </a:r>
            <a:endParaRPr lang="en-US" altLang="zh-CN" sz="2000" dirty="0">
              <a:latin typeface="Arial" panose="020B0604020202020204" pitchFamily="34" charset="0"/>
              <a:ea typeface="宋体" panose="02010600030101010101" pitchFamily="2" charset="-122"/>
            </a:endParaRPr>
          </a:p>
        </p:txBody>
      </p:sp>
      <p:pic>
        <p:nvPicPr>
          <p:cNvPr id="31747" name="图片 1"/>
          <p:cNvPicPr>
            <a:picLocks noChangeAspect="1"/>
          </p:cNvPicPr>
          <p:nvPr/>
        </p:nvPicPr>
        <p:blipFill>
          <a:blip r:embed="rId1"/>
          <a:stretch>
            <a:fillRect/>
          </a:stretch>
        </p:blipFill>
        <p:spPr>
          <a:xfrm>
            <a:off x="2441575" y="682625"/>
            <a:ext cx="6740525" cy="4506913"/>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160" name="文本框 727159"/>
          <p:cNvSpPr txBox="1"/>
          <p:nvPr/>
        </p:nvSpPr>
        <p:spPr>
          <a:xfrm>
            <a:off x="2089150" y="158750"/>
            <a:ext cx="8039100" cy="583565"/>
          </a:xfrm>
          <a:prstGeom prst="rect">
            <a:avLst/>
          </a:prstGeom>
          <a:noFill/>
          <a:ln w="57150">
            <a:noFill/>
          </a:ln>
        </p:spPr>
        <p:txBody>
          <a:bodyPr>
            <a:spAutoFit/>
          </a:bodyPr>
          <a:p>
            <a:pPr marL="177800" indent="-177800" algn="just" defTabSz="914400">
              <a:spcBef>
                <a:spcPct val="20000"/>
              </a:spcBef>
              <a:tabLst>
                <a:tab pos="177800" algn="l"/>
              </a:tabLst>
            </a:pPr>
            <a:r>
              <a:rPr lang="en-US" altLang="zh-CN" sz="3200" b="1" noProof="1" dirty="0">
                <a:solidFill>
                  <a:srgbClr val="FF0000"/>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2.2  C</a:t>
            </a:r>
            <a:r>
              <a:rPr lang="zh-CN" altLang="en-US" sz="3200" b="1" noProof="1" dirty="0">
                <a:solidFill>
                  <a:srgbClr val="FF0000"/>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语言的发展及其特点、应用</a:t>
            </a:r>
            <a:endParaRPr lang="zh-CN" altLang="en-US" sz="3200" b="1" noProof="1" dirty="0">
              <a:solidFill>
                <a:srgbClr val="FF0000"/>
              </a:solidFill>
              <a:effectLst>
                <a:outerShdw blurRad="38100" dist="38100" dir="2700000">
                  <a:srgbClr val="000000"/>
                </a:outerShdw>
              </a:effectLst>
              <a:latin typeface="Times New Roman" panose="02020603050405020304" pitchFamily="18" charset="0"/>
            </a:endParaRPr>
          </a:p>
        </p:txBody>
      </p:sp>
      <p:sp>
        <p:nvSpPr>
          <p:cNvPr id="48" name="流程图: 过程 47"/>
          <p:cNvSpPr/>
          <p:nvPr/>
        </p:nvSpPr>
        <p:spPr>
          <a:xfrm>
            <a:off x="2595563" y="987425"/>
            <a:ext cx="2071687" cy="642938"/>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t" anchorCtr="0"/>
          <a:p>
            <a:pPr algn="ctr"/>
            <a:r>
              <a:rPr lang="en-US" altLang="zh-CN" sz="3200" b="1" dirty="0">
                <a:latin typeface="Arial" panose="020B0604020202020204" pitchFamily="34" charset="0"/>
                <a:ea typeface="宋体" panose="02010600030101010101" pitchFamily="2" charset="-122"/>
              </a:rPr>
              <a:t>BCPL</a:t>
            </a:r>
            <a:r>
              <a:rPr lang="zh-CN" altLang="zh-CN" sz="3200" b="1" dirty="0">
                <a:latin typeface="Arial" panose="020B0604020202020204" pitchFamily="34" charset="0"/>
                <a:ea typeface="宋体" panose="02010600030101010101" pitchFamily="2" charset="-122"/>
              </a:rPr>
              <a:t>语言</a:t>
            </a:r>
            <a:endParaRPr lang="zh-CN" altLang="en-US" sz="3200" b="1" dirty="0">
              <a:latin typeface="Arial" panose="020B0604020202020204" pitchFamily="34" charset="0"/>
              <a:ea typeface="宋体" panose="02010600030101010101" pitchFamily="2" charset="-122"/>
            </a:endParaRPr>
          </a:p>
        </p:txBody>
      </p:sp>
      <p:sp>
        <p:nvSpPr>
          <p:cNvPr id="49" name="流程图: 过程 48"/>
          <p:cNvSpPr/>
          <p:nvPr/>
        </p:nvSpPr>
        <p:spPr>
          <a:xfrm>
            <a:off x="5524500" y="987425"/>
            <a:ext cx="1500188" cy="642938"/>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t" anchorCtr="0"/>
          <a:p>
            <a:pPr algn="ctr"/>
            <a:r>
              <a:rPr lang="en-US" altLang="zh-CN" sz="3200" b="1" dirty="0">
                <a:latin typeface="Arial" panose="020B0604020202020204" pitchFamily="34" charset="0"/>
                <a:ea typeface="宋体" panose="02010600030101010101" pitchFamily="2" charset="-122"/>
              </a:rPr>
              <a:t>B</a:t>
            </a:r>
            <a:r>
              <a:rPr lang="zh-CN" altLang="zh-CN" sz="3200" b="1" dirty="0">
                <a:latin typeface="Arial" panose="020B0604020202020204" pitchFamily="34" charset="0"/>
                <a:ea typeface="宋体" panose="02010600030101010101" pitchFamily="2" charset="-122"/>
              </a:rPr>
              <a:t>语言</a:t>
            </a:r>
            <a:endParaRPr lang="zh-CN" altLang="en-US" sz="3200" b="1" dirty="0">
              <a:latin typeface="Arial" panose="020B0604020202020204" pitchFamily="34" charset="0"/>
              <a:ea typeface="宋体" panose="02010600030101010101" pitchFamily="2" charset="-122"/>
            </a:endParaRPr>
          </a:p>
        </p:txBody>
      </p:sp>
      <p:sp>
        <p:nvSpPr>
          <p:cNvPr id="50" name="流程图: 过程 49"/>
          <p:cNvSpPr/>
          <p:nvPr/>
        </p:nvSpPr>
        <p:spPr>
          <a:xfrm>
            <a:off x="7881938" y="987425"/>
            <a:ext cx="1571625" cy="642938"/>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t" anchorCtr="0"/>
          <a:p>
            <a:pPr algn="ctr"/>
            <a:r>
              <a:rPr lang="en-US" altLang="zh-CN" sz="3200" b="1" dirty="0">
                <a:latin typeface="Arial" panose="020B0604020202020204" pitchFamily="34" charset="0"/>
                <a:ea typeface="宋体" panose="02010600030101010101" pitchFamily="2" charset="-122"/>
              </a:rPr>
              <a:t>C</a:t>
            </a:r>
            <a:r>
              <a:rPr lang="zh-CN" altLang="zh-CN" sz="3200" b="1" dirty="0">
                <a:latin typeface="Arial" panose="020B0604020202020204" pitchFamily="34" charset="0"/>
                <a:ea typeface="宋体" panose="02010600030101010101" pitchFamily="2" charset="-122"/>
              </a:rPr>
              <a:t>语言</a:t>
            </a:r>
            <a:endParaRPr lang="zh-CN" altLang="en-US" sz="3200" b="1" dirty="0">
              <a:latin typeface="Arial" panose="020B0604020202020204" pitchFamily="34" charset="0"/>
              <a:ea typeface="宋体" panose="02010600030101010101" pitchFamily="2" charset="-122"/>
            </a:endParaRPr>
          </a:p>
        </p:txBody>
      </p:sp>
      <p:sp>
        <p:nvSpPr>
          <p:cNvPr id="51" name="燕尾形箭头 50"/>
          <p:cNvSpPr/>
          <p:nvPr/>
        </p:nvSpPr>
        <p:spPr>
          <a:xfrm>
            <a:off x="4738688" y="1130300"/>
            <a:ext cx="714375" cy="357188"/>
          </a:xfrm>
          <a:prstGeom prst="notchedRightArrow">
            <a:avLst>
              <a:gd name="adj1" fmla="val 50000"/>
              <a:gd name="adj2" fmla="val 49972"/>
            </a:avLst>
          </a:prstGeom>
          <a:solidFill>
            <a:srgbClr val="0000CC"/>
          </a:solidFill>
          <a:ln w="9525" cap="flat" cmpd="sng">
            <a:solidFill>
              <a:schemeClr val="tx1"/>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sp>
        <p:nvSpPr>
          <p:cNvPr id="52" name="燕尾形箭头 51"/>
          <p:cNvSpPr/>
          <p:nvPr/>
        </p:nvSpPr>
        <p:spPr>
          <a:xfrm>
            <a:off x="7096125" y="1130300"/>
            <a:ext cx="714375" cy="357188"/>
          </a:xfrm>
          <a:prstGeom prst="notchedRightArrow">
            <a:avLst>
              <a:gd name="adj1" fmla="val 50000"/>
              <a:gd name="adj2" fmla="val 49972"/>
            </a:avLst>
          </a:prstGeom>
          <a:solidFill>
            <a:srgbClr val="0000CC"/>
          </a:solidFill>
          <a:ln w="9525" cap="flat" cmpd="sng">
            <a:solidFill>
              <a:schemeClr val="tx1"/>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sp>
        <p:nvSpPr>
          <p:cNvPr id="53" name="右大括号 52"/>
          <p:cNvSpPr/>
          <p:nvPr/>
        </p:nvSpPr>
        <p:spPr>
          <a:xfrm rot="5400000">
            <a:off x="4768850" y="874713"/>
            <a:ext cx="428625" cy="2214562"/>
          </a:xfrm>
          <a:prstGeom prst="rightBrace">
            <a:avLst>
              <a:gd name="adj1" fmla="val 8252"/>
              <a:gd name="adj2" fmla="val 50000"/>
            </a:avLst>
          </a:prstGeom>
          <a:solidFill>
            <a:schemeClr val="accent1"/>
          </a:solidFill>
          <a:ln w="9525" cap="flat" cmpd="sng">
            <a:solidFill>
              <a:srgbClr val="0000CC"/>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sp>
        <p:nvSpPr>
          <p:cNvPr id="54" name="横卷形 53"/>
          <p:cNvSpPr/>
          <p:nvPr/>
        </p:nvSpPr>
        <p:spPr>
          <a:xfrm>
            <a:off x="3024188" y="2058988"/>
            <a:ext cx="3929062" cy="1214437"/>
          </a:xfrm>
          <a:prstGeom prst="horizontalScroll">
            <a:avLst>
              <a:gd name="adj" fmla="val 12500"/>
            </a:avLst>
          </a:prstGeom>
          <a:solidFill>
            <a:srgbClr val="FFFFCC"/>
          </a:solidFill>
          <a:ln w="9525" cap="flat" cmpd="sng">
            <a:solidFill>
              <a:srgbClr val="333333"/>
            </a:solidFill>
            <a:prstDash val="solid"/>
            <a:miter/>
            <a:headEnd type="none" w="med" len="med"/>
            <a:tailEnd type="none" w="med" len="med"/>
          </a:ln>
        </p:spPr>
        <p:txBody>
          <a:bodyPr wrap="none" anchor="t" anchorCtr="0"/>
          <a:p>
            <a:r>
              <a:rPr lang="zh-CN" altLang="zh-CN" sz="2800" b="1" dirty="0">
                <a:latin typeface="Arial" panose="020B0604020202020204" pitchFamily="34" charset="0"/>
                <a:ea typeface="宋体" panose="02010600030101010101" pitchFamily="2" charset="-122"/>
              </a:rPr>
              <a:t>精练</a:t>
            </a:r>
            <a:r>
              <a:rPr lang="zh-CN" altLang="en-US" sz="2800" b="1" dirty="0">
                <a:latin typeface="Arial" panose="020B0604020202020204" pitchFamily="34" charset="0"/>
                <a:ea typeface="宋体" panose="02010600030101010101" pitchFamily="2" charset="-122"/>
              </a:rPr>
              <a:t>、</a:t>
            </a:r>
            <a:r>
              <a:rPr lang="zh-CN" altLang="zh-CN" sz="2800" b="1" dirty="0">
                <a:latin typeface="Arial" panose="020B0604020202020204" pitchFamily="34" charset="0"/>
                <a:ea typeface="宋体" panose="02010600030101010101" pitchFamily="2" charset="-122"/>
              </a:rPr>
              <a:t>接近硬件</a:t>
            </a:r>
            <a:r>
              <a:rPr lang="zh-CN" altLang="en-US" sz="2800" b="1" dirty="0">
                <a:latin typeface="Arial" panose="020B0604020202020204" pitchFamily="34" charset="0"/>
                <a:ea typeface="宋体" panose="02010600030101010101" pitchFamily="2" charset="-122"/>
              </a:rPr>
              <a:t>，但</a:t>
            </a:r>
            <a:endParaRPr lang="en-US" altLang="zh-CN" sz="2800" b="1" dirty="0">
              <a:latin typeface="Arial" panose="020B0604020202020204" pitchFamily="34" charset="0"/>
              <a:ea typeface="宋体" panose="02010600030101010101" pitchFamily="2" charset="-122"/>
            </a:endParaRPr>
          </a:p>
          <a:p>
            <a:r>
              <a:rPr lang="zh-CN" altLang="zh-CN" sz="2800" b="1" dirty="0">
                <a:latin typeface="Arial" panose="020B0604020202020204" pitchFamily="34" charset="0"/>
                <a:ea typeface="宋体" panose="02010600030101010101" pitchFamily="2" charset="-122"/>
              </a:rPr>
              <a:t>过于简单</a:t>
            </a:r>
            <a:r>
              <a:rPr lang="en-US" altLang="zh-CN" sz="2800" b="1" dirty="0">
                <a:latin typeface="Arial" panose="020B0604020202020204" pitchFamily="34" charset="0"/>
                <a:ea typeface="宋体" panose="02010600030101010101" pitchFamily="2" charset="-122"/>
              </a:rPr>
              <a:t>, </a:t>
            </a:r>
            <a:r>
              <a:rPr lang="zh-CN" altLang="zh-CN" sz="2800" b="1" dirty="0">
                <a:latin typeface="Arial" panose="020B0604020202020204" pitchFamily="34" charset="0"/>
                <a:ea typeface="宋体" panose="02010600030101010101" pitchFamily="2" charset="-122"/>
              </a:rPr>
              <a:t>无数据类型</a:t>
            </a:r>
            <a:endParaRPr lang="zh-CN" altLang="en-US" sz="2800" b="1" dirty="0">
              <a:latin typeface="Arial" panose="020B0604020202020204" pitchFamily="34" charset="0"/>
              <a:ea typeface="宋体" panose="02010600030101010101" pitchFamily="2" charset="-122"/>
            </a:endParaRPr>
          </a:p>
        </p:txBody>
      </p:sp>
      <p:sp>
        <p:nvSpPr>
          <p:cNvPr id="55" name="圆角矩形标注 54"/>
          <p:cNvSpPr/>
          <p:nvPr/>
        </p:nvSpPr>
        <p:spPr>
          <a:xfrm>
            <a:off x="7561263" y="1901825"/>
            <a:ext cx="3055937" cy="615950"/>
          </a:xfrm>
          <a:prstGeom prst="wedgeRoundRectCallout">
            <a:avLst>
              <a:gd name="adj1" fmla="val -15361"/>
              <a:gd name="adj2" fmla="val -106542"/>
              <a:gd name="adj3" fmla="val 16667"/>
            </a:avLst>
          </a:prstGeom>
          <a:solidFill>
            <a:srgbClr val="FFFFCC"/>
          </a:solidFill>
          <a:ln w="9525" cap="flat" cmpd="sng">
            <a:solidFill>
              <a:schemeClr val="tx1"/>
            </a:solidFill>
            <a:prstDash val="solid"/>
            <a:miter/>
            <a:headEnd type="none" w="med" len="med"/>
            <a:tailEnd type="none" w="med" len="med"/>
          </a:ln>
        </p:spPr>
        <p:txBody>
          <a:bodyPr wrap="none" anchor="t" anchorCtr="0"/>
          <a:p>
            <a:r>
              <a:rPr lang="zh-CN" altLang="zh-CN" sz="2800" b="1" dirty="0">
                <a:latin typeface="Arial" panose="020B0604020202020204" pitchFamily="34" charset="0"/>
                <a:ea typeface="宋体" panose="02010600030101010101" pitchFamily="2" charset="-122"/>
              </a:rPr>
              <a:t>具有多种数据类型</a:t>
            </a:r>
            <a:endParaRPr lang="en-US" altLang="zh-CN" sz="2800" b="1" dirty="0">
              <a:latin typeface="Arial" panose="020B0604020202020204" pitchFamily="34" charset="0"/>
              <a:ea typeface="宋体" panose="02010600030101010101" pitchFamily="2" charset="-122"/>
            </a:endParaRPr>
          </a:p>
        </p:txBody>
      </p:sp>
      <p:sp>
        <p:nvSpPr>
          <p:cNvPr id="33802" name="Rectangle 7"/>
          <p:cNvSpPr>
            <a:spLocks noGrp="1"/>
          </p:cNvSpPr>
          <p:nvPr/>
        </p:nvSpPr>
        <p:spPr>
          <a:xfrm>
            <a:off x="2238375" y="3179763"/>
            <a:ext cx="8113713" cy="1277937"/>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zh-CN" altLang="zh-CN" sz="3200" b="1" dirty="0">
                <a:latin typeface="Times New Roman" panose="02020603050405020304" pitchFamily="18" charset="0"/>
                <a:ea typeface="宋体" panose="02010600030101010101" pitchFamily="2" charset="-122"/>
              </a:rPr>
              <a:t>最初的</a:t>
            </a:r>
            <a:r>
              <a:rPr lang="en-US" altLang="zh-CN" sz="3200" b="1" dirty="0">
                <a:latin typeface="Times New Roman" panose="02020603050405020304" pitchFamily="18" charset="0"/>
                <a:ea typeface="宋体" panose="02010600030101010101" pitchFamily="2" charset="-122"/>
              </a:rPr>
              <a:t>C</a:t>
            </a:r>
            <a:r>
              <a:rPr lang="zh-CN" altLang="zh-CN" sz="3200" b="1" dirty="0">
                <a:latin typeface="Times New Roman" panose="02020603050405020304" pitchFamily="18" charset="0"/>
                <a:ea typeface="宋体" panose="02010600030101010101" pitchFamily="2" charset="-122"/>
              </a:rPr>
              <a:t>语言只是为描述和实现</a:t>
            </a:r>
            <a:r>
              <a:rPr lang="en-US" altLang="zh-CN" sz="3200" b="1" dirty="0">
                <a:latin typeface="Times New Roman" panose="02020603050405020304" pitchFamily="18" charset="0"/>
                <a:ea typeface="宋体" panose="02010600030101010101" pitchFamily="2" charset="-122"/>
              </a:rPr>
              <a:t>UNIX</a:t>
            </a:r>
            <a:r>
              <a:rPr lang="zh-CN" altLang="zh-CN" sz="3200" b="1" dirty="0">
                <a:latin typeface="Times New Roman" panose="02020603050405020304" pitchFamily="18" charset="0"/>
                <a:ea typeface="宋体" panose="02010600030101010101" pitchFamily="2" charset="-122"/>
              </a:rPr>
              <a:t>操作系统提供一种工作语言而设计的。</a:t>
            </a:r>
            <a:endParaRPr lang="en-US" altLang="zh-CN" sz="3200" b="1" dirty="0">
              <a:latin typeface="Times New Roman" panose="02020603050405020304" pitchFamily="18" charset="0"/>
              <a:ea typeface="宋体" panose="02010600030101010101" pitchFamily="2" charset="-122"/>
            </a:endParaRPr>
          </a:p>
        </p:txBody>
      </p:sp>
      <p:sp>
        <p:nvSpPr>
          <p:cNvPr id="33803" name="Rectangle 7"/>
          <p:cNvSpPr>
            <a:spLocks noGrp="1"/>
          </p:cNvSpPr>
          <p:nvPr/>
        </p:nvSpPr>
        <p:spPr>
          <a:xfrm>
            <a:off x="2238375" y="4359275"/>
            <a:ext cx="8281988" cy="2444750"/>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en-US" altLang="zh-CN" sz="3200" b="1" dirty="0">
                <a:latin typeface="Times New Roman" panose="02020603050405020304" pitchFamily="18" charset="0"/>
                <a:ea typeface="宋体" panose="02010600030101010101" pitchFamily="2" charset="-122"/>
              </a:rPr>
              <a:t>C</a:t>
            </a:r>
            <a:r>
              <a:rPr lang="zh-CN" altLang="zh-CN" sz="3200" b="1" dirty="0">
                <a:latin typeface="Times New Roman" panose="02020603050405020304" pitchFamily="18" charset="0"/>
                <a:ea typeface="宋体" panose="02010600030101010101" pitchFamily="2" charset="-122"/>
              </a:rPr>
              <a:t>语言是一种用途广泛、功能强大、使用灵活的过程性编程语言，既可用于编写应用软件，又能用于编写系统软件。因此</a:t>
            </a:r>
            <a:r>
              <a:rPr lang="en-US" altLang="zh-CN" sz="3200" b="1" dirty="0">
                <a:latin typeface="Times New Roman" panose="02020603050405020304" pitchFamily="18" charset="0"/>
                <a:ea typeface="宋体" panose="02010600030101010101" pitchFamily="2" charset="-122"/>
              </a:rPr>
              <a:t>C</a:t>
            </a:r>
            <a:r>
              <a:rPr lang="zh-CN" altLang="zh-CN" sz="3200" b="1" dirty="0">
                <a:latin typeface="Times New Roman" panose="02020603050405020304" pitchFamily="18" charset="0"/>
                <a:ea typeface="宋体" panose="02010600030101010101" pitchFamily="2" charset="-122"/>
              </a:rPr>
              <a:t>语言问世以后得到迅速推广。</a:t>
            </a:r>
            <a:endParaRPr lang="en-US" altLang="zh-CN" sz="3200" b="1" dirty="0">
              <a:latin typeface="Times New Roman" panose="02020603050405020304" pitchFamily="18" charset="0"/>
              <a:ea typeface="宋体" panose="02010600030101010101" pitchFamily="2" charset="-122"/>
            </a:endParaRPr>
          </a:p>
        </p:txBody>
      </p:sp>
    </p:spTree>
  </p:cSld>
  <p:clrMapOvr>
    <a:masterClrMapping/>
  </p:clrMapOvr>
  <p:transition>
    <p:cover/>
    <p:sndAc>
      <p:stSnd>
        <p:snd r:embed="rId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slide(fromLeft)">
                                      <p:cBhvr>
                                        <p:cTn id="12" dur="500"/>
                                        <p:tgtEl>
                                          <p:spTgt spid="5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slide(fromLeft)">
                                      <p:cBhvr>
                                        <p:cTn id="21" dur="500"/>
                                        <p:tgtEl>
                                          <p:spTgt spid="52"/>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blinds(horizontal)">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slide(fromBottom)">
                                      <p:cBhvr>
                                        <p:cTn id="30" dur="500"/>
                                        <p:tgtEl>
                                          <p:spTgt spid="53"/>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box(in)">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blinds(horizontal)">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0114" name="Text Box 2"/>
          <p:cNvSpPr txBox="1">
            <a:spLocks noChangeArrowheads="1"/>
          </p:cNvSpPr>
          <p:nvPr/>
        </p:nvSpPr>
        <p:spPr bwMode="auto">
          <a:xfrm>
            <a:off x="552346" y="330200"/>
            <a:ext cx="3889375" cy="579438"/>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Ø"/>
              <a:tabLst>
                <a:tab pos="177800" algn="l"/>
              </a:tabLst>
            </a:pPr>
            <a:r>
              <a:rPr kumimoji="0" lang="en-US" altLang="zh-CN"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语言发展史</a:t>
            </a:r>
            <a:endPar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
        <p:nvSpPr>
          <p:cNvPr id="730120" name="Rectangle 8"/>
          <p:cNvSpPr>
            <a:spLocks noChangeArrowheads="1"/>
          </p:cNvSpPr>
          <p:nvPr/>
        </p:nvSpPr>
        <p:spPr bwMode="auto">
          <a:xfrm>
            <a:off x="1030878" y="1189196"/>
            <a:ext cx="10681746" cy="5692775"/>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6200000" scaled="1"/>
            <a:tileRect/>
          </a:gradFill>
          <a:ln w="38100">
            <a:solidFill>
              <a:srgbClr val="009999"/>
            </a:solidFill>
            <a:miter lim="800000"/>
          </a:ln>
          <a:effectLst>
            <a:outerShdw blurRad="50800" dist="106680" dir="2700000" algn="l" rotWithShape="0">
              <a:prstClr val="black">
                <a:alpha val="43000"/>
              </a:prstClr>
            </a:outerShdw>
          </a:effectLst>
          <a:scene3d>
            <a:camera prst="orthographicFront"/>
            <a:lightRig rig="threePt" dir="t"/>
          </a:scene3d>
          <a:sp3d>
            <a:bevelT w="114300" prst="hardEdge"/>
          </a:sp3d>
        </p:spPr>
        <p:txBody>
          <a:bodyPr wrap="square">
            <a:spAutoFit/>
          </a:bodyPr>
          <a:lstStyle/>
          <a:p>
            <a:pPr lvl="1" indent="-457200">
              <a:buFont typeface="Wingdings" panose="05000000000000000000" pitchFamily="2" charset="2"/>
              <a:buChar char="u"/>
            </a:pPr>
            <a:r>
              <a:rPr lang="zh-CN" altLang="zh-CN" sz="2800" b="1" dirty="0">
                <a:solidFill>
                  <a:srgbClr val="C00000"/>
                </a:solidFill>
                <a:effectLst>
                  <a:outerShdw blurRad="38100" dist="38100" dir="2700000" algn="tl">
                    <a:srgbClr val="FFFFFF"/>
                  </a:outerShdw>
                </a:effectLst>
                <a:latin typeface="+mn-lt"/>
                <a:ea typeface="楷体" panose="02010609060101010101" pitchFamily="49" charset="-122"/>
              </a:rPr>
              <a:t>产生背景</a:t>
            </a:r>
            <a:endParaRPr lang="zh-CN" altLang="zh-CN" sz="2800" b="1" dirty="0">
              <a:solidFill>
                <a:srgbClr val="C00000"/>
              </a:solidFill>
              <a:effectLst>
                <a:outerShdw blurRad="38100" dist="38100" dir="2700000" algn="tl">
                  <a:srgbClr val="FFFFFF"/>
                </a:outerShdw>
              </a:effectLst>
              <a:latin typeface="+mn-lt"/>
              <a:ea typeface="楷体" panose="02010609060101010101" pitchFamily="49" charset="-122"/>
            </a:endParaRPr>
          </a:p>
          <a:p>
            <a:pPr lvl="1" indent="-457200">
              <a:buFont typeface="Wingdings" panose="05000000000000000000" pitchFamily="2" charset="2"/>
              <a:buChar char="u"/>
            </a:pPr>
            <a:r>
              <a:rPr lang="zh-CN" altLang="en-US" sz="2800" b="1" dirty="0">
                <a:solidFill>
                  <a:srgbClr val="C00000"/>
                </a:solidFill>
                <a:effectLst>
                  <a:outerShdw blurRad="38100" dist="38100" dir="2700000" algn="tl">
                    <a:srgbClr val="FFFFFF"/>
                  </a:outerShdw>
                </a:effectLst>
                <a:latin typeface="+mn-lt"/>
                <a:ea typeface="楷体" panose="02010609060101010101" pitchFamily="49" charset="-122"/>
              </a:rPr>
              <a:t>产生过程</a:t>
            </a:r>
            <a:endParaRPr lang="zh-CN" altLang="en-US" sz="2800" b="1" dirty="0">
              <a:solidFill>
                <a:srgbClr val="C00000"/>
              </a:solidFill>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     时    间</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   </a:t>
            </a:r>
            <a:r>
              <a:rPr lang="en-US" altLang="zh-CN" sz="2800" b="1" dirty="0">
                <a:effectLst>
                  <a:outerShdw blurRad="38100" dist="38100" dir="2700000" algn="tl">
                    <a:srgbClr val="FFFFFF"/>
                  </a:outerShdw>
                </a:effectLst>
                <a:latin typeface="+mn-lt"/>
                <a:ea typeface="楷体" panose="02010609060101010101" pitchFamily="49" charset="-122"/>
              </a:rPr>
              <a:t>1972</a:t>
            </a:r>
            <a:r>
              <a:rPr lang="zh-CN" altLang="en-US" sz="2800" b="1" dirty="0">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1973</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457200"/>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地    点</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  </a:t>
            </a:r>
            <a:r>
              <a:rPr lang="zh-CN" altLang="en-US" sz="2800" b="1" dirty="0">
                <a:effectLst>
                  <a:outerShdw blurRad="38100" dist="38100" dir="2700000" algn="tl">
                    <a:srgbClr val="FFFFFF"/>
                  </a:outerShdw>
                </a:effectLst>
                <a:latin typeface="+mn-lt"/>
                <a:ea typeface="楷体" panose="02010609060101010101" pitchFamily="49" charset="-122"/>
              </a:rPr>
              <a:t>美国贝尔实验室</a:t>
            </a:r>
            <a:endParaRPr lang="zh-CN" altLang="en-US" sz="2800" b="1" dirty="0">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目    的</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   UNIX</a:t>
            </a:r>
            <a:r>
              <a:rPr lang="zh-CN" altLang="en-US" sz="2800" b="1" dirty="0">
                <a:effectLst>
                  <a:outerShdw blurRad="38100" dist="38100" dir="2700000" algn="tl">
                    <a:srgbClr val="FFFFFF"/>
                  </a:outerShdw>
                </a:effectLst>
                <a:latin typeface="+mn-lt"/>
                <a:ea typeface="楷体" panose="02010609060101010101" pitchFamily="49" charset="-122"/>
              </a:rPr>
              <a:t>操作系统</a:t>
            </a:r>
            <a:endParaRPr lang="zh-CN" altLang="en-US" sz="2800" b="1" dirty="0">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设计人</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err="1">
                <a:effectLst>
                  <a:outerShdw blurRad="38100" dist="38100" dir="2700000" algn="tl">
                    <a:srgbClr val="FFFFFF"/>
                  </a:outerShdw>
                </a:effectLst>
                <a:latin typeface="+mn-lt"/>
                <a:ea typeface="楷体" panose="02010609060101010101" pitchFamily="49" charset="-122"/>
              </a:rPr>
              <a:t>Ken.Thompson</a:t>
            </a:r>
            <a:r>
              <a:rPr lang="en-US" altLang="zh-CN" sz="2800" b="1" dirty="0">
                <a:effectLst>
                  <a:outerShdw blurRad="38100" dist="38100" dir="2700000" algn="tl">
                    <a:srgbClr val="FFFFFF"/>
                  </a:outerShdw>
                </a:effectLst>
                <a:latin typeface="+mn-lt"/>
                <a:ea typeface="楷体" panose="02010609060101010101" pitchFamily="49" charset="-122"/>
              </a:rPr>
              <a:t> </a:t>
            </a:r>
            <a:r>
              <a:rPr lang="zh-CN" altLang="zh-CN" sz="2800" b="1" dirty="0">
                <a:effectLst>
                  <a:outerShdw blurRad="38100" dist="38100" dir="2700000" algn="tl">
                    <a:srgbClr val="FFFFFF"/>
                  </a:outerShdw>
                </a:effectLst>
                <a:latin typeface="+mn-lt"/>
                <a:ea typeface="楷体" panose="02010609060101010101" pitchFamily="49" charset="-122"/>
              </a:rPr>
              <a:t>和</a:t>
            </a:r>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err="1">
                <a:effectLst>
                  <a:outerShdw blurRad="38100" dist="38100" dir="2700000" algn="tl">
                    <a:srgbClr val="FFFFFF"/>
                  </a:outerShdw>
                </a:effectLst>
                <a:latin typeface="+mn-lt"/>
                <a:ea typeface="楷体" panose="02010609060101010101" pitchFamily="49" charset="-122"/>
              </a:rPr>
              <a:t>Dennis.M.Ritchie</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457200">
              <a:buFont typeface="Wingdings" panose="05000000000000000000" pitchFamily="2" charset="2"/>
              <a:buChar char="u"/>
            </a:pPr>
            <a:r>
              <a:rPr lang="en-US" altLang="zh-CN" sz="2800" b="1" dirty="0">
                <a:solidFill>
                  <a:srgbClr val="C00000"/>
                </a:solidFill>
                <a:effectLst>
                  <a:outerShdw blurRad="38100" dist="38100" dir="2700000" algn="tl">
                    <a:srgbClr val="FFFFFF"/>
                  </a:outerShdw>
                </a:effectLst>
                <a:latin typeface="+mn-lt"/>
                <a:ea typeface="楷体" panose="02010609060101010101" pitchFamily="49" charset="-122"/>
              </a:rPr>
              <a:t>C</a:t>
            </a:r>
            <a:r>
              <a:rPr lang="zh-CN" altLang="zh-CN" sz="2800" b="1" dirty="0">
                <a:solidFill>
                  <a:srgbClr val="C00000"/>
                </a:solidFill>
                <a:effectLst>
                  <a:outerShdw blurRad="38100" dist="38100" dir="2700000" algn="tl">
                    <a:srgbClr val="FFFFFF"/>
                  </a:outerShdw>
                </a:effectLst>
                <a:latin typeface="+mn-lt"/>
                <a:ea typeface="楷体" panose="02010609060101010101" pitchFamily="49" charset="-122"/>
              </a:rPr>
              <a:t>标准</a:t>
            </a:r>
            <a:endParaRPr lang="zh-CN" altLang="en-US" sz="2800" b="1" dirty="0">
              <a:solidFill>
                <a:srgbClr val="C00000"/>
              </a:solidFill>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 </a:t>
            </a:r>
            <a:r>
              <a:rPr lang="zh-CN" altLang="zh-CN" sz="2800" b="1" dirty="0">
                <a:solidFill>
                  <a:srgbClr val="0000FF"/>
                </a:solidFill>
                <a:effectLst>
                  <a:outerShdw blurRad="38100" dist="38100" dir="2700000" algn="tl">
                    <a:srgbClr val="FFFFFF"/>
                  </a:outerShdw>
                </a:effectLst>
                <a:latin typeface="+mn-lt"/>
                <a:ea typeface="楷体" panose="02010609060101010101" pitchFamily="49" charset="-122"/>
              </a:rPr>
              <a:t>K&amp;R</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 C:</a:t>
            </a:r>
            <a:r>
              <a:rPr lang="en-US" altLang="zh-CN" sz="2800" b="1" dirty="0">
                <a:effectLst>
                  <a:outerShdw blurRad="38100" dist="38100" dir="2700000" algn="tl">
                    <a:srgbClr val="FFFFFF"/>
                  </a:outerShdw>
                </a:effectLst>
                <a:latin typeface="+mn-lt"/>
                <a:ea typeface="楷体" panose="02010609060101010101" pitchFamily="49" charset="-122"/>
              </a:rPr>
              <a:t>  K&amp;R</a:t>
            </a:r>
            <a:r>
              <a:rPr lang="zh-CN" altLang="zh-CN" sz="2800" b="1" dirty="0">
                <a:effectLst>
                  <a:outerShdw blurRad="38100" dist="38100" dir="2700000" algn="tl">
                    <a:srgbClr val="FFFFFF"/>
                  </a:outerShdw>
                </a:effectLst>
                <a:latin typeface="+mn-lt"/>
                <a:ea typeface="楷体" panose="02010609060101010101" pitchFamily="49" charset="-122"/>
              </a:rPr>
              <a:t>合著《</a:t>
            </a:r>
            <a:r>
              <a:rPr lang="en-US" altLang="zh-CN" sz="2800" b="1" dirty="0">
                <a:effectLst>
                  <a:outerShdw blurRad="38100" dist="38100" dir="2700000" algn="tl">
                    <a:srgbClr val="FFFFFF"/>
                  </a:outerShdw>
                </a:effectLst>
                <a:latin typeface="+mn-lt"/>
                <a:ea typeface="楷体" panose="02010609060101010101" pitchFamily="49" charset="-122"/>
              </a:rPr>
              <a:t>The C Programming Language》</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457200"/>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ANSI C:  </a:t>
            </a:r>
            <a:r>
              <a:rPr lang="en-US" altLang="zh-CN" sz="2800" b="1" dirty="0">
                <a:effectLst>
                  <a:outerShdw blurRad="38100" dist="38100" dir="2700000" algn="tl">
                    <a:srgbClr val="FFFFFF"/>
                  </a:outerShdw>
                </a:effectLst>
                <a:latin typeface="+mn-lt"/>
                <a:ea typeface="楷体" panose="02010609060101010101" pitchFamily="49" charset="-122"/>
              </a:rPr>
              <a:t>1987</a:t>
            </a:r>
            <a:r>
              <a:rPr lang="zh-CN" altLang="en-US" sz="2800" b="1" dirty="0">
                <a:effectLst>
                  <a:outerShdw blurRad="38100" dist="38100" dir="2700000" algn="tl">
                    <a:srgbClr val="FFFFFF"/>
                  </a:outerShdw>
                </a:effectLst>
                <a:latin typeface="+mn-lt"/>
                <a:ea typeface="楷体" panose="02010609060101010101" pitchFamily="49" charset="-122"/>
              </a:rPr>
              <a:t>年美国国家标准协会</a:t>
            </a:r>
            <a:endParaRPr lang="zh-CN" altLang="en-US" sz="2800" b="1" dirty="0">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sym typeface="+mn-ea"/>
              </a:rPr>
              <a:t>C89:  </a:t>
            </a:r>
            <a:r>
              <a:rPr lang="en-US" altLang="en-US" sz="2800" b="1" dirty="0">
                <a:effectLst>
                  <a:outerShdw blurRad="38100" dist="38100" dir="2700000" algn="tl">
                    <a:srgbClr val="FFFFFF"/>
                  </a:outerShdw>
                </a:effectLst>
                <a:latin typeface="+mn-lt"/>
                <a:ea typeface="楷体" panose="02010609060101010101" pitchFamily="49" charset="-122"/>
              </a:rPr>
              <a:t>1990</a:t>
            </a:r>
            <a:r>
              <a:rPr lang="zh-CN" altLang="en-US" sz="2800" b="1" dirty="0">
                <a:effectLst>
                  <a:outerShdw blurRad="38100" dist="38100" dir="2700000" algn="tl">
                    <a:srgbClr val="FFFFFF"/>
                  </a:outerShdw>
                </a:effectLst>
                <a:latin typeface="+mn-lt"/>
                <a:ea typeface="楷体" panose="02010609060101010101" pitchFamily="49" charset="-122"/>
              </a:rPr>
              <a:t>年</a:t>
            </a:r>
            <a:r>
              <a:rPr lang="en-US" altLang="zh-CN" sz="2800" b="1" dirty="0">
                <a:effectLst>
                  <a:outerShdw blurRad="38100" dist="38100" dir="2700000" algn="tl">
                    <a:srgbClr val="FFFFFF"/>
                  </a:outerShdw>
                </a:effectLst>
                <a:latin typeface="+mn-lt"/>
                <a:ea typeface="楷体" panose="02010609060101010101" pitchFamily="49" charset="-122"/>
              </a:rPr>
              <a:t>国际化标准组织ISO（International Standard Organization）接受了87ANSI C为ISO C的标准</a:t>
            </a:r>
            <a:r>
              <a:rPr lang="zh-CN" altLang="zh-CN" sz="2800" b="1" dirty="0">
                <a:effectLst>
                  <a:outerShdw blurRad="38100" dist="38100" dir="2700000" algn="tl">
                    <a:srgbClr val="FFFFFF"/>
                  </a:outerShdw>
                </a:effectLst>
                <a:latin typeface="+mn-lt"/>
                <a:ea typeface="楷体" panose="02010609060101010101" pitchFamily="49" charset="-122"/>
              </a:rPr>
              <a:t>，称为</a:t>
            </a:r>
            <a:r>
              <a:rPr lang="en-US" altLang="zh-CN" sz="2800" b="1" dirty="0">
                <a:effectLst>
                  <a:outerShdw blurRad="38100" dist="38100" dir="2700000" algn="tl">
                    <a:srgbClr val="FFFFFF"/>
                  </a:outerShdw>
                </a:effectLst>
                <a:latin typeface="+mn-lt"/>
                <a:ea typeface="楷体" panose="02010609060101010101" pitchFamily="49" charset="-122"/>
              </a:rPr>
              <a:t>C89</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0"/>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sym typeface="+mn-ea"/>
              </a:rPr>
              <a:t>C99:  </a:t>
            </a:r>
            <a:r>
              <a:rPr lang="en-US" altLang="zh-CN" sz="2800" b="1" dirty="0">
                <a:effectLst>
                  <a:outerShdw blurRad="38100" dist="38100" dir="2700000" algn="tl">
                    <a:srgbClr val="FFFFFF"/>
                  </a:outerShdw>
                </a:effectLst>
                <a:latin typeface="+mn-lt"/>
                <a:ea typeface="楷体" panose="02010609060101010101" pitchFamily="49" charset="-122"/>
                <a:sym typeface="+mn-ea"/>
              </a:rPr>
              <a:t>2000年国际标准化组织(ISO)和国际电工委员会(IEC)采纳了第二个C语言标准，简称C99标准。</a:t>
            </a:r>
            <a:endParaRPr lang="en-US" altLang="zh-CN" sz="2800" b="1" dirty="0">
              <a:effectLst>
                <a:outerShdw blurRad="38100" dist="38100" dir="2700000" algn="tl">
                  <a:srgbClr val="FFFFFF"/>
                </a:outerShdw>
              </a:effectLst>
              <a:latin typeface="+mn-lt"/>
              <a:ea typeface="楷体" panose="02010609060101010101" pitchFamily="49" charset="-122"/>
            </a:endParaRPr>
          </a:p>
        </p:txBody>
      </p:sp>
      <p:grpSp>
        <p:nvGrpSpPr>
          <p:cNvPr id="730121" name="Group 9"/>
          <p:cNvGrpSpPr/>
          <p:nvPr/>
        </p:nvGrpSpPr>
        <p:grpSpPr bwMode="auto">
          <a:xfrm>
            <a:off x="-12805" y="0"/>
            <a:ext cx="446088" cy="6858000"/>
            <a:chOff x="0" y="0"/>
            <a:chExt cx="281" cy="4320"/>
          </a:xfrm>
        </p:grpSpPr>
        <p:sp>
          <p:nvSpPr>
            <p:cNvPr id="730122" name="Text Box 10"/>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0123" name="Text Box 11"/>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0120">
                                            <p:txEl>
                                              <p:pRg st="0" end="0"/>
                                            </p:txEl>
                                          </p:spTgt>
                                        </p:tgtEl>
                                        <p:attrNameLst>
                                          <p:attrName>style.visibility</p:attrName>
                                        </p:attrNameLst>
                                      </p:cBhvr>
                                      <p:to>
                                        <p:strVal val="visible"/>
                                      </p:to>
                                    </p:set>
                                    <p:anim calcmode="lin" valueType="num">
                                      <p:cBhvr additive="base">
                                        <p:cTn id="7" dur="500" fill="hold"/>
                                        <p:tgtEl>
                                          <p:spTgt spid="7301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0120">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0120">
                                            <p:txEl>
                                              <p:pRg st="1" end="1"/>
                                            </p:txEl>
                                          </p:spTgt>
                                        </p:tgtEl>
                                        <p:attrNameLst>
                                          <p:attrName>style.visibility</p:attrName>
                                        </p:attrNameLst>
                                      </p:cBhvr>
                                      <p:to>
                                        <p:strVal val="visible"/>
                                      </p:to>
                                    </p:set>
                                    <p:anim calcmode="lin" valueType="num">
                                      <p:cBhvr additive="base">
                                        <p:cTn id="13" dur="500" fill="hold"/>
                                        <p:tgtEl>
                                          <p:spTgt spid="7301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0120">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0120">
                                            <p:txEl>
                                              <p:pRg st="2" end="2"/>
                                            </p:txEl>
                                          </p:spTgt>
                                        </p:tgtEl>
                                        <p:attrNameLst>
                                          <p:attrName>style.visibility</p:attrName>
                                        </p:attrNameLst>
                                      </p:cBhvr>
                                      <p:to>
                                        <p:strVal val="visible"/>
                                      </p:to>
                                    </p:set>
                                    <p:anim calcmode="lin" valueType="num">
                                      <p:cBhvr additive="base">
                                        <p:cTn id="19" dur="500" fill="hold"/>
                                        <p:tgtEl>
                                          <p:spTgt spid="7301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0120">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0120">
                                            <p:txEl>
                                              <p:pRg st="3" end="3"/>
                                            </p:txEl>
                                          </p:spTgt>
                                        </p:tgtEl>
                                        <p:attrNameLst>
                                          <p:attrName>style.visibility</p:attrName>
                                        </p:attrNameLst>
                                      </p:cBhvr>
                                      <p:to>
                                        <p:strVal val="visible"/>
                                      </p:to>
                                    </p:set>
                                    <p:anim calcmode="lin" valueType="num">
                                      <p:cBhvr additive="base">
                                        <p:cTn id="25" dur="500" fill="hold"/>
                                        <p:tgtEl>
                                          <p:spTgt spid="73012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0120">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amera.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0120">
                                            <p:txEl>
                                              <p:pRg st="4" end="4"/>
                                            </p:txEl>
                                          </p:spTgt>
                                        </p:tgtEl>
                                        <p:attrNameLst>
                                          <p:attrName>style.visibility</p:attrName>
                                        </p:attrNameLst>
                                      </p:cBhvr>
                                      <p:to>
                                        <p:strVal val="visible"/>
                                      </p:to>
                                    </p:set>
                                    <p:anim calcmode="lin" valueType="num">
                                      <p:cBhvr additive="base">
                                        <p:cTn id="31" dur="500" fill="hold"/>
                                        <p:tgtEl>
                                          <p:spTgt spid="73012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0120">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camera.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0120">
                                            <p:txEl>
                                              <p:pRg st="5" end="5"/>
                                            </p:txEl>
                                          </p:spTgt>
                                        </p:tgtEl>
                                        <p:attrNameLst>
                                          <p:attrName>style.visibility</p:attrName>
                                        </p:attrNameLst>
                                      </p:cBhvr>
                                      <p:to>
                                        <p:strVal val="visible"/>
                                      </p:to>
                                    </p:set>
                                    <p:anim calcmode="lin" valueType="num">
                                      <p:cBhvr additive="base">
                                        <p:cTn id="37" dur="500" fill="hold"/>
                                        <p:tgtEl>
                                          <p:spTgt spid="73012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0120">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camera.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0120">
                                            <p:txEl>
                                              <p:pRg st="6" end="6"/>
                                            </p:txEl>
                                          </p:spTgt>
                                        </p:tgtEl>
                                        <p:attrNameLst>
                                          <p:attrName>style.visibility</p:attrName>
                                        </p:attrNameLst>
                                      </p:cBhvr>
                                      <p:to>
                                        <p:strVal val="visible"/>
                                      </p:to>
                                    </p:set>
                                    <p:anim calcmode="lin" valueType="num">
                                      <p:cBhvr additive="base">
                                        <p:cTn id="43" dur="500" fill="hold"/>
                                        <p:tgtEl>
                                          <p:spTgt spid="73012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0120">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1"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30120">
                                            <p:txEl>
                                              <p:pRg st="7" end="7"/>
                                            </p:txEl>
                                          </p:spTgt>
                                        </p:tgtEl>
                                        <p:attrNameLst>
                                          <p:attrName>style.visibility</p:attrName>
                                        </p:attrNameLst>
                                      </p:cBhvr>
                                      <p:to>
                                        <p:strVal val="visible"/>
                                      </p:to>
                                    </p:set>
                                    <p:anim calcmode="lin" valueType="num">
                                      <p:cBhvr additive="base">
                                        <p:cTn id="49" dur="500" fill="hold"/>
                                        <p:tgtEl>
                                          <p:spTgt spid="73012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30120">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1" name="camera.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30120">
                                            <p:txEl>
                                              <p:pRg st="8" end="8"/>
                                            </p:txEl>
                                          </p:spTgt>
                                        </p:tgtEl>
                                        <p:attrNameLst>
                                          <p:attrName>style.visibility</p:attrName>
                                        </p:attrNameLst>
                                      </p:cBhvr>
                                      <p:to>
                                        <p:strVal val="visible"/>
                                      </p:to>
                                    </p:set>
                                    <p:anim calcmode="lin" valueType="num">
                                      <p:cBhvr additive="base">
                                        <p:cTn id="55" dur="500" fill="hold"/>
                                        <p:tgtEl>
                                          <p:spTgt spid="730120">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30120">
                                            <p:txEl>
                                              <p:pRg st="8" end="8"/>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1" name="camera.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30120">
                                            <p:txEl>
                                              <p:pRg st="9" end="9"/>
                                            </p:txEl>
                                          </p:spTgt>
                                        </p:tgtEl>
                                        <p:attrNameLst>
                                          <p:attrName>style.visibility</p:attrName>
                                        </p:attrNameLst>
                                      </p:cBhvr>
                                      <p:to>
                                        <p:strVal val="visible"/>
                                      </p:to>
                                    </p:set>
                                    <p:anim calcmode="lin" valueType="num">
                                      <p:cBhvr additive="base">
                                        <p:cTn id="61" dur="500" fill="hold"/>
                                        <p:tgtEl>
                                          <p:spTgt spid="730120">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30120">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1" name="camera.wav"/>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30120">
                                            <p:txEl>
                                              <p:pRg st="10" end="10"/>
                                            </p:txEl>
                                          </p:spTgt>
                                        </p:tgtEl>
                                        <p:attrNameLst>
                                          <p:attrName>style.visibility</p:attrName>
                                        </p:attrNameLst>
                                      </p:cBhvr>
                                      <p:to>
                                        <p:strVal val="visible"/>
                                      </p:to>
                                    </p:set>
                                    <p:anim calcmode="lin" valueType="num">
                                      <p:cBhvr additive="base">
                                        <p:cTn id="67" dur="500" fill="hold"/>
                                        <p:tgtEl>
                                          <p:spTgt spid="730120">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30120">
                                            <p:txEl>
                                              <p:pRg st="10" end="1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2"/>
          <p:cNvSpPr>
            <a:spLocks noGrp="1"/>
          </p:cNvSpPr>
          <p:nvPr>
            <p:ph type="title"/>
          </p:nvPr>
        </p:nvSpPr>
        <p:spPr>
          <a:xfrm>
            <a:off x="2057400" y="109538"/>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课程说明</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5122" name="Rectangle 3"/>
          <p:cNvSpPr>
            <a:spLocks noGrp="1"/>
          </p:cNvSpPr>
          <p:nvPr>
            <p:ph idx="1"/>
          </p:nvPr>
        </p:nvSpPr>
        <p:spPr>
          <a:xfrm>
            <a:off x="2063750" y="982663"/>
            <a:ext cx="8153400" cy="1366838"/>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课程名称：</a:t>
            </a:r>
            <a:r>
              <a:rPr kumimoji="1" lang="en-US"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C程序设计</a:t>
            </a:r>
            <a:endParaRPr kumimoji="1" lang="zh-CN" altLang="en-US" sz="3200" b="1" i="1"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教材与参考教材：</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pic>
        <p:nvPicPr>
          <p:cNvPr id="7171" name="Picture 4"/>
          <p:cNvPicPr>
            <a:picLocks noChangeAspect="1"/>
          </p:cNvPicPr>
          <p:nvPr>
            <p:custDataLst>
              <p:tags r:id="rId1"/>
            </p:custDataLst>
          </p:nvPr>
        </p:nvPicPr>
        <p:blipFill>
          <a:blip r:embed="rId2"/>
          <a:stretch>
            <a:fillRect/>
          </a:stretch>
        </p:blipFill>
        <p:spPr>
          <a:xfrm>
            <a:off x="6403975" y="2420938"/>
            <a:ext cx="3040063" cy="4257675"/>
          </a:xfrm>
          <a:prstGeom prst="rect">
            <a:avLst/>
          </a:prstGeom>
          <a:noFill/>
          <a:ln w="9525">
            <a:noFill/>
          </a:ln>
        </p:spPr>
      </p:pic>
      <p:pic>
        <p:nvPicPr>
          <p:cNvPr id="2" name="图片 1"/>
          <p:cNvPicPr/>
          <p:nvPr>
            <p:custDataLst>
              <p:tags r:id="rId3"/>
            </p:custDataLst>
          </p:nvPr>
        </p:nvPicPr>
        <p:blipFill>
          <a:blip r:embed="rId4"/>
          <a:stretch>
            <a:fillRect/>
          </a:stretch>
        </p:blipFill>
        <p:spPr>
          <a:xfrm>
            <a:off x="2495550" y="2329180"/>
            <a:ext cx="3338195" cy="4441825"/>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162" name="Text Box 2"/>
          <p:cNvSpPr txBox="1">
            <a:spLocks noChangeArrowheads="1"/>
          </p:cNvSpPr>
          <p:nvPr/>
        </p:nvSpPr>
        <p:spPr bwMode="auto">
          <a:xfrm>
            <a:off x="552997" y="330200"/>
            <a:ext cx="3889375" cy="579438"/>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Ø"/>
              <a:tabLst>
                <a:tab pos="177800" algn="l"/>
              </a:tabLst>
            </a:pPr>
            <a:r>
              <a:rPr kumimoji="0" lang="en-US" altLang="zh-CN"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语言的特点</a:t>
            </a:r>
            <a:endPar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
        <p:nvSpPr>
          <p:cNvPr id="732166" name="Rectangle 6"/>
          <p:cNvSpPr>
            <a:spLocks noChangeArrowheads="1"/>
          </p:cNvSpPr>
          <p:nvPr/>
        </p:nvSpPr>
        <p:spPr bwMode="auto">
          <a:xfrm>
            <a:off x="743496" y="1052513"/>
            <a:ext cx="8388350" cy="3785652"/>
          </a:xfrm>
          <a:prstGeom prst="rect">
            <a:avLst/>
          </a:prstGeom>
          <a:noFill/>
          <a:ln w="28575">
            <a:noFill/>
            <a:miter lim="800000"/>
          </a:ln>
          <a:effectLst/>
        </p:spPr>
        <p:txBody>
          <a:bodyPr wrap="square">
            <a:spAutoFit/>
          </a:bodyPr>
          <a:lstStyle/>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简洁紧凑、灵活方便</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运算符丰富</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数据结构丰富</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是结构式语言</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语法限制不太严格、程序设计自由度大</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语言允许直接访问物理地址，可以直接对硬件进行操作</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语言程序生成代码质量高，程序执行效率高</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语言适用范围大，可移植性好</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具有预处理功能</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具有递归功能</a:t>
            </a:r>
            <a:endParaRPr lang="zh-CN" altLang="en-US" b="1" dirty="0">
              <a:effectLst>
                <a:outerShdw blurRad="38100" dist="38100" dir="2700000" algn="tl">
                  <a:srgbClr val="FFFFFF"/>
                </a:outerShdw>
              </a:effectLst>
              <a:latin typeface="+mn-lt"/>
              <a:ea typeface="楷体" panose="02010609060101010101" pitchFamily="49" charset="-122"/>
            </a:endParaRPr>
          </a:p>
        </p:txBody>
      </p:sp>
      <p:sp>
        <p:nvSpPr>
          <p:cNvPr id="732168" name="Rectangle 8"/>
          <p:cNvSpPr>
            <a:spLocks noChangeArrowheads="1"/>
          </p:cNvSpPr>
          <p:nvPr/>
        </p:nvSpPr>
        <p:spPr bwMode="auto">
          <a:xfrm>
            <a:off x="1103463" y="1738278"/>
            <a:ext cx="10200353" cy="1569660"/>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语言一共只有</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30</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多个关键字，</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9</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种控制语句，程序书写自由，主要用小写字母表示。它把高级语言的基本结构和语句与低级语言的实用性结合起来。</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语言可以象汇编语言一样对位、字节和地址进行操作，而这三者是计算机最基本的工作单元。</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endParaRPr>
          </a:p>
        </p:txBody>
      </p:sp>
      <p:sp>
        <p:nvSpPr>
          <p:cNvPr id="732169" name="Rectangle 9"/>
          <p:cNvSpPr>
            <a:spLocks noChangeArrowheads="1"/>
          </p:cNvSpPr>
          <p:nvPr/>
        </p:nvSpPr>
        <p:spPr bwMode="auto">
          <a:xfrm>
            <a:off x="1089830" y="2109902"/>
            <a:ext cx="10200354" cy="1569660"/>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的运算符包含的范围很广泛，共有种</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34</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个运算符。</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语言把括号、赋值、强制类型转换等都作为运算符处理。从而使</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的运算类型极其丰富表达式类型多样化，灵活使用各种运算符可以实现在其它高级语言中难以实现的运算（具体见后面的章节）。 </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0" name="Rectangle 10"/>
          <p:cNvSpPr>
            <a:spLocks noChangeArrowheads="1"/>
          </p:cNvSpPr>
          <p:nvPr/>
        </p:nvSpPr>
        <p:spPr bwMode="auto">
          <a:xfrm>
            <a:off x="1103463" y="2461538"/>
            <a:ext cx="10200353" cy="1569660"/>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的数据类型有：整型、实型、字符型、数组类型、指针类型、结构体类型、联合体类型等。能用来实现各种复杂的数据类型的运算。并引入了指针概念，使程序效率更高。另外</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语言具有强大的图形功能，支持多种显示器和驱动器。且计算功能、逻辑判断功能强大。</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1" name="Rectangle 11"/>
          <p:cNvSpPr>
            <a:spLocks noChangeArrowheads="1"/>
          </p:cNvSpPr>
          <p:nvPr/>
        </p:nvSpPr>
        <p:spPr bwMode="auto">
          <a:xfrm>
            <a:off x="1103463" y="2899887"/>
            <a:ext cx="10200353" cy="1938992"/>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结构式语言的显著特点是代码及数据的分隔化，即程序的各个部分除了必要的信息交流外彼此独立。这种结构化方式可使程序层次清晰，便于使用、维护以及调试。</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语言是以函数形式提供给用户的，这些函数可方便的调用，并具有多种循环、条件语句控制程序流向，从而使程序完全结构化。</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2" name="Rectangle 12"/>
          <p:cNvSpPr>
            <a:spLocks noChangeArrowheads="1"/>
          </p:cNvSpPr>
          <p:nvPr/>
        </p:nvSpPr>
        <p:spPr bwMode="auto">
          <a:xfrm>
            <a:off x="1091270" y="3349292"/>
            <a:ext cx="10200354" cy="830997"/>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一般的高级语言语法检查比较严，能够检查出几乎所有的语法错误。而</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语言允许程序编写者有较大的自由度。 </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3" name="Rectangle 13"/>
          <p:cNvSpPr>
            <a:spLocks noChangeArrowheads="1"/>
          </p:cNvSpPr>
          <p:nvPr/>
        </p:nvSpPr>
        <p:spPr bwMode="auto">
          <a:xfrm>
            <a:off x="1079079" y="3768190"/>
            <a:ext cx="10200353" cy="1200329"/>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语言既具有高级语言的功能，又具有低级语言的许多功能，能够象汇编语言一样对位、字节和地址进行操作</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而这三者是计算机最基本的工作单元，可以用来写系统软件。</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4" name="Rectangle 14"/>
          <p:cNvSpPr>
            <a:spLocks noChangeArrowheads="1"/>
          </p:cNvSpPr>
          <p:nvPr/>
        </p:nvSpPr>
        <p:spPr bwMode="auto">
          <a:xfrm>
            <a:off x="1091271" y="3908673"/>
            <a:ext cx="10200353" cy="461665"/>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一般只比汇编程序生成的目标代码效率低</a:t>
            </a:r>
            <a:r>
              <a:rPr lang="en-US" altLang="zh-CN"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10</a:t>
            </a:r>
            <a:r>
              <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en-US" altLang="zh-CN"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20%</a:t>
            </a:r>
            <a:r>
              <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endPar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5" name="Rectangle 15"/>
          <p:cNvSpPr>
            <a:spLocks noChangeArrowheads="1"/>
          </p:cNvSpPr>
          <p:nvPr/>
        </p:nvSpPr>
        <p:spPr bwMode="auto">
          <a:xfrm>
            <a:off x="1080222" y="4356446"/>
            <a:ext cx="10200354" cy="1200329"/>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语言有一个突出的优点就是适合于多种操作系统，如</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DOS</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WINDOWS</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UNIX</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。也适用于多种机型，在一种计算机上编写的程序，无须修改或经过很少的修改，就可以在其它类型的计算机上运行。 </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6" name="Rectangle 16"/>
          <p:cNvSpPr>
            <a:spLocks noChangeArrowheads="1"/>
          </p:cNvSpPr>
          <p:nvPr/>
        </p:nvSpPr>
        <p:spPr bwMode="auto">
          <a:xfrm>
            <a:off x="1079079" y="4791557"/>
            <a:ext cx="10200353" cy="461665"/>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语言提供了预处理器，程序可以利用宏指令提高可读性和可移植性。</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7" name="Rectangle 17"/>
          <p:cNvSpPr>
            <a:spLocks noChangeArrowheads="1"/>
          </p:cNvSpPr>
          <p:nvPr/>
        </p:nvSpPr>
        <p:spPr bwMode="auto">
          <a:xfrm>
            <a:off x="1080222" y="5116165"/>
            <a:ext cx="10200354" cy="461665"/>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楷体" panose="02010609060101010101" pitchFamily="49" charset="-122"/>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楷体" panose="02010609060101010101" pitchFamily="49" charset="-122"/>
                <a:ea typeface="楷体" panose="02010609060101010101" pitchFamily="49" charset="-122"/>
              </a:rPr>
              <a:t>语言允许递归调用，在解决递归问题上具有独特优势。</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楷体" panose="02010609060101010101" pitchFamily="49" charset="-122"/>
              <a:ea typeface="楷体" panose="02010609060101010101" pitchFamily="49" charset="-122"/>
            </a:endParaRPr>
          </a:p>
        </p:txBody>
      </p:sp>
      <p:grpSp>
        <p:nvGrpSpPr>
          <p:cNvPr id="732178" name="Group 18"/>
          <p:cNvGrpSpPr/>
          <p:nvPr/>
        </p:nvGrpSpPr>
        <p:grpSpPr bwMode="auto">
          <a:xfrm>
            <a:off x="-12154" y="0"/>
            <a:ext cx="446088" cy="6858000"/>
            <a:chOff x="0" y="0"/>
            <a:chExt cx="281" cy="4320"/>
          </a:xfrm>
        </p:grpSpPr>
        <p:sp>
          <p:nvSpPr>
            <p:cNvPr id="732179" name="Text Box 19"/>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2180" name="Text Box 20"/>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2166">
                                            <p:txEl>
                                              <p:pRg st="0" end="0"/>
                                            </p:txEl>
                                          </p:spTgt>
                                        </p:tgtEl>
                                        <p:attrNameLst>
                                          <p:attrName>style.visibility</p:attrName>
                                        </p:attrNameLst>
                                      </p:cBhvr>
                                      <p:to>
                                        <p:strVal val="visible"/>
                                      </p:to>
                                    </p:set>
                                    <p:anim calcmode="lin" valueType="num">
                                      <p:cBhvr additive="base">
                                        <p:cTn id="7" dur="500" fill="hold"/>
                                        <p:tgtEl>
                                          <p:spTgt spid="7321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2166">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732168"/>
                                        </p:tgtEl>
                                        <p:attrNameLst>
                                          <p:attrName>style.visibility</p:attrName>
                                        </p:attrNameLst>
                                      </p:cBhvr>
                                      <p:to>
                                        <p:strVal val="visible"/>
                                      </p:to>
                                    </p:set>
                                    <p:animEffect transition="in" filter="diamond(in)">
                                      <p:cBhvr>
                                        <p:cTn id="13" dur="2000"/>
                                        <p:tgtEl>
                                          <p:spTgt spid="732168"/>
                                        </p:tgtEl>
                                      </p:cBhvr>
                                    </p:animEffect>
                                  </p:childTnLst>
                                  <p:subTnLst>
                                    <p:set>
                                      <p:cBhvr override="childStyle">
                                        <p:cTn dur="1" fill="hold" display="0" masterRel="nextClick" afterEffect="1"/>
                                        <p:tgtEl>
                                          <p:spTgt spid="732168"/>
                                        </p:tgtEl>
                                        <p:attrNameLst>
                                          <p:attrName>style.visibility</p:attrName>
                                        </p:attrNameLst>
                                      </p:cBhvr>
                                      <p:to>
                                        <p:strVal val="hidden"/>
                                      </p:to>
                                    </p:se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32166">
                                            <p:txEl>
                                              <p:pRg st="1" end="1"/>
                                            </p:txEl>
                                          </p:spTgt>
                                        </p:tgtEl>
                                        <p:attrNameLst>
                                          <p:attrName>style.visibility</p:attrName>
                                        </p:attrNameLst>
                                      </p:cBhvr>
                                      <p:to>
                                        <p:strVal val="visible"/>
                                      </p:to>
                                    </p:set>
                                    <p:anim calcmode="lin" valueType="num">
                                      <p:cBhvr additive="base">
                                        <p:cTn id="18" dur="500" fill="hold"/>
                                        <p:tgtEl>
                                          <p:spTgt spid="73216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32166">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1" name="camera.wav"/>
                                        </p:tgtEl>
                                      </p:cMediaNode>
                                    </p:audio>
                                  </p:sub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732169"/>
                                        </p:tgtEl>
                                        <p:attrNameLst>
                                          <p:attrName>style.visibility</p:attrName>
                                        </p:attrNameLst>
                                      </p:cBhvr>
                                      <p:to>
                                        <p:strVal val="visible"/>
                                      </p:to>
                                    </p:set>
                                    <p:animEffect transition="in" filter="diamond(in)">
                                      <p:cBhvr>
                                        <p:cTn id="24" dur="2000"/>
                                        <p:tgtEl>
                                          <p:spTgt spid="732169"/>
                                        </p:tgtEl>
                                      </p:cBhvr>
                                    </p:animEffect>
                                  </p:childTnLst>
                                  <p:subTnLst>
                                    <p:set>
                                      <p:cBhvr override="childStyle">
                                        <p:cTn dur="1" fill="hold" display="0" masterRel="nextClick" afterEffect="1"/>
                                        <p:tgtEl>
                                          <p:spTgt spid="732169"/>
                                        </p:tgtEl>
                                        <p:attrNameLst>
                                          <p:attrName>style.visibility</p:attrName>
                                        </p:attrNameLst>
                                      </p:cBhvr>
                                      <p:to>
                                        <p:strVal val="hidden"/>
                                      </p:to>
                                    </p:set>
                                    <p:audio>
                                      <p:cMediaNode>
                                        <p:cTn display="0" masterRel="sameClick">
                                          <p:stCondLst>
                                            <p:cond evt="begin" delay="0">
                                              <p:tn val="22"/>
                                            </p:cond>
                                          </p:stCondLst>
                                          <p:endCondLst>
                                            <p:cond evt="onStopAudio" delay="0">
                                              <p:tgtEl>
                                                <p:sldTgt/>
                                              </p:tgtEl>
                                            </p:cond>
                                          </p:endCondLst>
                                        </p:cTn>
                                        <p:tgtEl>
                                          <p:sndTgt r:embed="rId2" name="chimes.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32166">
                                            <p:txEl>
                                              <p:pRg st="2" end="2"/>
                                            </p:txEl>
                                          </p:spTgt>
                                        </p:tgtEl>
                                        <p:attrNameLst>
                                          <p:attrName>style.visibility</p:attrName>
                                        </p:attrNameLst>
                                      </p:cBhvr>
                                      <p:to>
                                        <p:strVal val="visible"/>
                                      </p:to>
                                    </p:set>
                                    <p:anim calcmode="lin" valueType="num">
                                      <p:cBhvr additive="base">
                                        <p:cTn id="29" dur="500" fill="hold"/>
                                        <p:tgtEl>
                                          <p:spTgt spid="73216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32166">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1" name="camera.wav"/>
                                        </p:tgtEl>
                                      </p:cMediaNode>
                                    </p:audio>
                                  </p:sub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732170"/>
                                        </p:tgtEl>
                                        <p:attrNameLst>
                                          <p:attrName>style.visibility</p:attrName>
                                        </p:attrNameLst>
                                      </p:cBhvr>
                                      <p:to>
                                        <p:strVal val="visible"/>
                                      </p:to>
                                    </p:set>
                                    <p:animEffect transition="in" filter="diamond(in)">
                                      <p:cBhvr>
                                        <p:cTn id="35" dur="2000"/>
                                        <p:tgtEl>
                                          <p:spTgt spid="732170"/>
                                        </p:tgtEl>
                                      </p:cBhvr>
                                    </p:animEffect>
                                  </p:childTnLst>
                                  <p:subTnLst>
                                    <p:set>
                                      <p:cBhvr override="childStyle">
                                        <p:cTn dur="1" fill="hold" display="0" masterRel="nextClick" afterEffect="1"/>
                                        <p:tgtEl>
                                          <p:spTgt spid="732170"/>
                                        </p:tgtEl>
                                        <p:attrNameLst>
                                          <p:attrName>style.visibility</p:attrName>
                                        </p:attrNameLst>
                                      </p:cBhvr>
                                      <p:to>
                                        <p:strVal val="hidden"/>
                                      </p:to>
                                    </p:set>
                                    <p:audio>
                                      <p:cMediaNode>
                                        <p:cTn display="0" masterRel="sameClick">
                                          <p:stCondLst>
                                            <p:cond evt="begin" delay="0">
                                              <p:tn val="33"/>
                                            </p:cond>
                                          </p:stCondLst>
                                          <p:endCondLst>
                                            <p:cond evt="onStopAudio" delay="0">
                                              <p:tgtEl>
                                                <p:sldTgt/>
                                              </p:tgtEl>
                                            </p:cond>
                                          </p:endCondLst>
                                        </p:cTn>
                                        <p:tgtEl>
                                          <p:sndTgt r:embed="rId2" name="chimes.wav"/>
                                        </p:tgtEl>
                                      </p:cMediaNode>
                                    </p:audio>
                                  </p:sub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732166">
                                            <p:txEl>
                                              <p:pRg st="3" end="3"/>
                                            </p:txEl>
                                          </p:spTgt>
                                        </p:tgtEl>
                                        <p:attrNameLst>
                                          <p:attrName>style.visibility</p:attrName>
                                        </p:attrNameLst>
                                      </p:cBhvr>
                                      <p:to>
                                        <p:strVal val="visible"/>
                                      </p:to>
                                    </p:set>
                                    <p:anim calcmode="lin" valueType="num">
                                      <p:cBhvr additive="base">
                                        <p:cTn id="40" dur="500" fill="hold"/>
                                        <p:tgtEl>
                                          <p:spTgt spid="732166">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32166">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1" name="camera.wav"/>
                                        </p:tgtEl>
                                      </p:cMediaNode>
                                    </p:audio>
                                  </p:sub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732171"/>
                                        </p:tgtEl>
                                        <p:attrNameLst>
                                          <p:attrName>style.visibility</p:attrName>
                                        </p:attrNameLst>
                                      </p:cBhvr>
                                      <p:to>
                                        <p:strVal val="visible"/>
                                      </p:to>
                                    </p:set>
                                    <p:animEffect transition="in" filter="diamond(in)">
                                      <p:cBhvr>
                                        <p:cTn id="46" dur="2000"/>
                                        <p:tgtEl>
                                          <p:spTgt spid="732171"/>
                                        </p:tgtEl>
                                      </p:cBhvr>
                                    </p:animEffect>
                                  </p:childTnLst>
                                  <p:subTnLst>
                                    <p:set>
                                      <p:cBhvr override="childStyle">
                                        <p:cTn dur="1" fill="hold" display="0" masterRel="nextClick" afterEffect="1"/>
                                        <p:tgtEl>
                                          <p:spTgt spid="732171"/>
                                        </p:tgtEl>
                                        <p:attrNameLst>
                                          <p:attrName>style.visibility</p:attrName>
                                        </p:attrNameLst>
                                      </p:cBhvr>
                                      <p:to>
                                        <p:strVal val="hidden"/>
                                      </p:to>
                                    </p:set>
                                    <p:audio>
                                      <p:cMediaNode>
                                        <p:cTn display="0" masterRel="sameClick">
                                          <p:stCondLst>
                                            <p:cond evt="begin" delay="0">
                                              <p:tn val="44"/>
                                            </p:cond>
                                          </p:stCondLst>
                                          <p:endCondLst>
                                            <p:cond evt="onStopAudio" delay="0">
                                              <p:tgtEl>
                                                <p:sldTgt/>
                                              </p:tgtEl>
                                            </p:cond>
                                          </p:endCondLst>
                                        </p:cTn>
                                        <p:tgtEl>
                                          <p:sndTgt r:embed="rId2" name="chimes.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32166">
                                            <p:txEl>
                                              <p:pRg st="4" end="4"/>
                                            </p:txEl>
                                          </p:spTgt>
                                        </p:tgtEl>
                                        <p:attrNameLst>
                                          <p:attrName>style.visibility</p:attrName>
                                        </p:attrNameLst>
                                      </p:cBhvr>
                                      <p:to>
                                        <p:strVal val="visible"/>
                                      </p:to>
                                    </p:set>
                                    <p:anim calcmode="lin" valueType="num">
                                      <p:cBhvr additive="base">
                                        <p:cTn id="51" dur="500" fill="hold"/>
                                        <p:tgtEl>
                                          <p:spTgt spid="732166">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32166">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1" name="camera.wav"/>
                                        </p:tgtEl>
                                      </p:cMediaNode>
                                    </p:audio>
                                  </p:subTnLst>
                                </p:cTn>
                              </p:par>
                            </p:childTnLst>
                          </p:cTn>
                        </p:par>
                      </p:childTnLst>
                    </p:cTn>
                  </p:par>
                  <p:par>
                    <p:cTn id="53" fill="hold">
                      <p:stCondLst>
                        <p:cond delay="indefinite"/>
                      </p:stCondLst>
                      <p:childTnLst>
                        <p:par>
                          <p:cTn id="54" fill="hold">
                            <p:stCondLst>
                              <p:cond delay="0"/>
                            </p:stCondLst>
                            <p:childTnLst>
                              <p:par>
                                <p:cTn id="55" presetID="8" presetClass="entr" presetSubtype="16" fill="hold" grpId="0" nodeType="clickEffect">
                                  <p:stCondLst>
                                    <p:cond delay="0"/>
                                  </p:stCondLst>
                                  <p:childTnLst>
                                    <p:set>
                                      <p:cBhvr>
                                        <p:cTn id="56" dur="1" fill="hold">
                                          <p:stCondLst>
                                            <p:cond delay="0"/>
                                          </p:stCondLst>
                                        </p:cTn>
                                        <p:tgtEl>
                                          <p:spTgt spid="732172"/>
                                        </p:tgtEl>
                                        <p:attrNameLst>
                                          <p:attrName>style.visibility</p:attrName>
                                        </p:attrNameLst>
                                      </p:cBhvr>
                                      <p:to>
                                        <p:strVal val="visible"/>
                                      </p:to>
                                    </p:set>
                                    <p:animEffect transition="in" filter="diamond(in)">
                                      <p:cBhvr>
                                        <p:cTn id="57" dur="2000"/>
                                        <p:tgtEl>
                                          <p:spTgt spid="732172"/>
                                        </p:tgtEl>
                                      </p:cBhvr>
                                    </p:animEffect>
                                  </p:childTnLst>
                                  <p:subTnLst>
                                    <p:set>
                                      <p:cBhvr override="childStyle">
                                        <p:cTn dur="1" fill="hold" display="0" masterRel="nextClick" afterEffect="1"/>
                                        <p:tgtEl>
                                          <p:spTgt spid="732172"/>
                                        </p:tgtEl>
                                        <p:attrNameLst>
                                          <p:attrName>style.visibility</p:attrName>
                                        </p:attrNameLst>
                                      </p:cBhvr>
                                      <p:to>
                                        <p:strVal val="hidden"/>
                                      </p:to>
                                    </p:set>
                                    <p:audio>
                                      <p:cMediaNode>
                                        <p:cTn display="0" masterRel="sameClick">
                                          <p:stCondLst>
                                            <p:cond evt="begin" delay="0">
                                              <p:tn val="55"/>
                                            </p:cond>
                                          </p:stCondLst>
                                          <p:endCondLst>
                                            <p:cond evt="onStopAudio" delay="0">
                                              <p:tgtEl>
                                                <p:sldTgt/>
                                              </p:tgtEl>
                                            </p:cond>
                                          </p:endCondLst>
                                        </p:cTn>
                                        <p:tgtEl>
                                          <p:sndTgt r:embed="rId2" name="chimes.wav"/>
                                        </p:tgtEl>
                                      </p:cMediaNode>
                                    </p:audio>
                                  </p:sub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732166">
                                            <p:txEl>
                                              <p:pRg st="5" end="5"/>
                                            </p:txEl>
                                          </p:spTgt>
                                        </p:tgtEl>
                                        <p:attrNameLst>
                                          <p:attrName>style.visibility</p:attrName>
                                        </p:attrNameLst>
                                      </p:cBhvr>
                                      <p:to>
                                        <p:strVal val="visible"/>
                                      </p:to>
                                    </p:set>
                                    <p:anim calcmode="lin" valueType="num">
                                      <p:cBhvr additive="base">
                                        <p:cTn id="62" dur="500" fill="hold"/>
                                        <p:tgtEl>
                                          <p:spTgt spid="732166">
                                            <p:txEl>
                                              <p:pRg st="5" end="5"/>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32166">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1" name="camera.wav"/>
                                        </p:tgtEl>
                                      </p:cMediaNode>
                                    </p:audio>
                                  </p:subTnLst>
                                </p:cTn>
                              </p:par>
                            </p:childTnLst>
                          </p:cTn>
                        </p:par>
                      </p:childTnLst>
                    </p:cTn>
                  </p:par>
                  <p:par>
                    <p:cTn id="64" fill="hold">
                      <p:stCondLst>
                        <p:cond delay="indefinite"/>
                      </p:stCondLst>
                      <p:childTnLst>
                        <p:par>
                          <p:cTn id="65" fill="hold">
                            <p:stCondLst>
                              <p:cond delay="0"/>
                            </p:stCondLst>
                            <p:childTnLst>
                              <p:par>
                                <p:cTn id="66" presetID="8" presetClass="entr" presetSubtype="16" fill="hold" grpId="0" nodeType="clickEffect">
                                  <p:stCondLst>
                                    <p:cond delay="0"/>
                                  </p:stCondLst>
                                  <p:childTnLst>
                                    <p:set>
                                      <p:cBhvr>
                                        <p:cTn id="67" dur="1" fill="hold">
                                          <p:stCondLst>
                                            <p:cond delay="0"/>
                                          </p:stCondLst>
                                        </p:cTn>
                                        <p:tgtEl>
                                          <p:spTgt spid="732173"/>
                                        </p:tgtEl>
                                        <p:attrNameLst>
                                          <p:attrName>style.visibility</p:attrName>
                                        </p:attrNameLst>
                                      </p:cBhvr>
                                      <p:to>
                                        <p:strVal val="visible"/>
                                      </p:to>
                                    </p:set>
                                    <p:animEffect transition="in" filter="diamond(in)">
                                      <p:cBhvr>
                                        <p:cTn id="68" dur="2000"/>
                                        <p:tgtEl>
                                          <p:spTgt spid="732173"/>
                                        </p:tgtEl>
                                      </p:cBhvr>
                                    </p:animEffect>
                                  </p:childTnLst>
                                  <p:subTnLst>
                                    <p:set>
                                      <p:cBhvr override="childStyle">
                                        <p:cTn dur="1" fill="hold" display="0" masterRel="nextClick" afterEffect="1"/>
                                        <p:tgtEl>
                                          <p:spTgt spid="732173"/>
                                        </p:tgtEl>
                                        <p:attrNameLst>
                                          <p:attrName>style.visibility</p:attrName>
                                        </p:attrNameLst>
                                      </p:cBhvr>
                                      <p:to>
                                        <p:strVal val="hidden"/>
                                      </p:to>
                                    </p:set>
                                    <p:audio>
                                      <p:cMediaNode>
                                        <p:cTn display="0" masterRel="sameClick">
                                          <p:stCondLst>
                                            <p:cond evt="begin" delay="0">
                                              <p:tn val="66"/>
                                            </p:cond>
                                          </p:stCondLst>
                                          <p:endCondLst>
                                            <p:cond evt="onStopAudio" delay="0">
                                              <p:tgtEl>
                                                <p:sldTgt/>
                                              </p:tgtEl>
                                            </p:cond>
                                          </p:endCondLst>
                                        </p:cTn>
                                        <p:tgtEl>
                                          <p:sndTgt r:embed="rId2" name="chimes.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32166">
                                            <p:txEl>
                                              <p:pRg st="6" end="6"/>
                                            </p:txEl>
                                          </p:spTgt>
                                        </p:tgtEl>
                                        <p:attrNameLst>
                                          <p:attrName>style.visibility</p:attrName>
                                        </p:attrNameLst>
                                      </p:cBhvr>
                                      <p:to>
                                        <p:strVal val="visible"/>
                                      </p:to>
                                    </p:set>
                                    <p:anim calcmode="lin" valueType="num">
                                      <p:cBhvr additive="base">
                                        <p:cTn id="73" dur="500" fill="hold"/>
                                        <p:tgtEl>
                                          <p:spTgt spid="732166">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32166">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1" name="camera.wav"/>
                                        </p:tgtEl>
                                      </p:cMediaNode>
                                    </p:audio>
                                  </p:subTnLst>
                                </p:cTn>
                              </p:par>
                            </p:childTnLst>
                          </p:cTn>
                        </p:par>
                      </p:childTnLst>
                    </p:cTn>
                  </p:par>
                  <p:par>
                    <p:cTn id="75" fill="hold">
                      <p:stCondLst>
                        <p:cond delay="indefinite"/>
                      </p:stCondLst>
                      <p:childTnLst>
                        <p:par>
                          <p:cTn id="76" fill="hold">
                            <p:stCondLst>
                              <p:cond delay="0"/>
                            </p:stCondLst>
                            <p:childTnLst>
                              <p:par>
                                <p:cTn id="77" presetID="8" presetClass="entr" presetSubtype="16" fill="hold" grpId="0" nodeType="clickEffect">
                                  <p:stCondLst>
                                    <p:cond delay="0"/>
                                  </p:stCondLst>
                                  <p:childTnLst>
                                    <p:set>
                                      <p:cBhvr>
                                        <p:cTn id="78" dur="1" fill="hold">
                                          <p:stCondLst>
                                            <p:cond delay="0"/>
                                          </p:stCondLst>
                                        </p:cTn>
                                        <p:tgtEl>
                                          <p:spTgt spid="732174"/>
                                        </p:tgtEl>
                                        <p:attrNameLst>
                                          <p:attrName>style.visibility</p:attrName>
                                        </p:attrNameLst>
                                      </p:cBhvr>
                                      <p:to>
                                        <p:strVal val="visible"/>
                                      </p:to>
                                    </p:set>
                                    <p:animEffect transition="in" filter="diamond(in)">
                                      <p:cBhvr>
                                        <p:cTn id="79" dur="2000"/>
                                        <p:tgtEl>
                                          <p:spTgt spid="732174"/>
                                        </p:tgtEl>
                                      </p:cBhvr>
                                    </p:animEffect>
                                  </p:childTnLst>
                                  <p:subTnLst>
                                    <p:set>
                                      <p:cBhvr override="childStyle">
                                        <p:cTn dur="1" fill="hold" display="0" masterRel="nextClick" afterEffect="1"/>
                                        <p:tgtEl>
                                          <p:spTgt spid="732174"/>
                                        </p:tgtEl>
                                        <p:attrNameLst>
                                          <p:attrName>style.visibility</p:attrName>
                                        </p:attrNameLst>
                                      </p:cBhvr>
                                      <p:to>
                                        <p:strVal val="hidden"/>
                                      </p:to>
                                    </p:set>
                                    <p:audio>
                                      <p:cMediaNode>
                                        <p:cTn display="0" masterRel="sameClick">
                                          <p:stCondLst>
                                            <p:cond evt="begin" delay="0">
                                              <p:tn val="77"/>
                                            </p:cond>
                                          </p:stCondLst>
                                          <p:endCondLst>
                                            <p:cond evt="onStopAudio" delay="0">
                                              <p:tgtEl>
                                                <p:sldTgt/>
                                              </p:tgtEl>
                                            </p:cond>
                                          </p:endCondLst>
                                        </p:cTn>
                                        <p:tgtEl>
                                          <p:sndTgt r:embed="rId2" name="chimes.wav"/>
                                        </p:tgtEl>
                                      </p:cMediaNode>
                                    </p:audio>
                                  </p:sub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732166">
                                            <p:txEl>
                                              <p:pRg st="7" end="7"/>
                                            </p:txEl>
                                          </p:spTgt>
                                        </p:tgtEl>
                                        <p:attrNameLst>
                                          <p:attrName>style.visibility</p:attrName>
                                        </p:attrNameLst>
                                      </p:cBhvr>
                                      <p:to>
                                        <p:strVal val="visible"/>
                                      </p:to>
                                    </p:set>
                                    <p:anim calcmode="lin" valueType="num">
                                      <p:cBhvr additive="base">
                                        <p:cTn id="84" dur="500" fill="hold"/>
                                        <p:tgtEl>
                                          <p:spTgt spid="732166">
                                            <p:txEl>
                                              <p:pRg st="7" end="7"/>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32166">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2"/>
                                            </p:cond>
                                          </p:stCondLst>
                                          <p:endCondLst>
                                            <p:cond evt="onStopAudio" delay="0">
                                              <p:tgtEl>
                                                <p:sldTgt/>
                                              </p:tgtEl>
                                            </p:cond>
                                          </p:endCondLst>
                                        </p:cTn>
                                        <p:tgtEl>
                                          <p:sndTgt r:embed="rId1" name="camera.wav"/>
                                        </p:tgtEl>
                                      </p:cMediaNode>
                                    </p:audio>
                                  </p:subTnLst>
                                </p:cTn>
                              </p:par>
                            </p:childTnLst>
                          </p:cTn>
                        </p:par>
                      </p:childTnLst>
                    </p:cTn>
                  </p:par>
                  <p:par>
                    <p:cTn id="86" fill="hold">
                      <p:stCondLst>
                        <p:cond delay="indefinite"/>
                      </p:stCondLst>
                      <p:childTnLst>
                        <p:par>
                          <p:cTn id="87" fill="hold">
                            <p:stCondLst>
                              <p:cond delay="0"/>
                            </p:stCondLst>
                            <p:childTnLst>
                              <p:par>
                                <p:cTn id="88" presetID="8" presetClass="entr" presetSubtype="16" fill="hold" grpId="0" nodeType="clickEffect">
                                  <p:stCondLst>
                                    <p:cond delay="0"/>
                                  </p:stCondLst>
                                  <p:childTnLst>
                                    <p:set>
                                      <p:cBhvr>
                                        <p:cTn id="89" dur="1" fill="hold">
                                          <p:stCondLst>
                                            <p:cond delay="0"/>
                                          </p:stCondLst>
                                        </p:cTn>
                                        <p:tgtEl>
                                          <p:spTgt spid="732175"/>
                                        </p:tgtEl>
                                        <p:attrNameLst>
                                          <p:attrName>style.visibility</p:attrName>
                                        </p:attrNameLst>
                                      </p:cBhvr>
                                      <p:to>
                                        <p:strVal val="visible"/>
                                      </p:to>
                                    </p:set>
                                    <p:animEffect transition="in" filter="diamond(in)">
                                      <p:cBhvr>
                                        <p:cTn id="90" dur="2000"/>
                                        <p:tgtEl>
                                          <p:spTgt spid="732175"/>
                                        </p:tgtEl>
                                      </p:cBhvr>
                                    </p:animEffect>
                                  </p:childTnLst>
                                  <p:subTnLst>
                                    <p:set>
                                      <p:cBhvr override="childStyle">
                                        <p:cTn dur="1" fill="hold" display="0" masterRel="nextClick" afterEffect="1"/>
                                        <p:tgtEl>
                                          <p:spTgt spid="732175"/>
                                        </p:tgtEl>
                                        <p:attrNameLst>
                                          <p:attrName>style.visibility</p:attrName>
                                        </p:attrNameLst>
                                      </p:cBhvr>
                                      <p:to>
                                        <p:strVal val="hidden"/>
                                      </p:to>
                                    </p:set>
                                    <p:audio>
                                      <p:cMediaNode>
                                        <p:cTn display="0" masterRel="sameClick">
                                          <p:stCondLst>
                                            <p:cond evt="begin" delay="0">
                                              <p:tn val="88"/>
                                            </p:cond>
                                          </p:stCondLst>
                                          <p:endCondLst>
                                            <p:cond evt="onStopAudio" delay="0">
                                              <p:tgtEl>
                                                <p:sldTgt/>
                                              </p:tgtEl>
                                            </p:cond>
                                          </p:endCondLst>
                                        </p:cTn>
                                        <p:tgtEl>
                                          <p:sndTgt r:embed="rId2" name="chimes.wav"/>
                                        </p:tgtEl>
                                      </p:cMediaNode>
                                    </p:audio>
                                  </p:sub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732166">
                                            <p:txEl>
                                              <p:pRg st="8" end="8"/>
                                            </p:txEl>
                                          </p:spTgt>
                                        </p:tgtEl>
                                        <p:attrNameLst>
                                          <p:attrName>style.visibility</p:attrName>
                                        </p:attrNameLst>
                                      </p:cBhvr>
                                      <p:to>
                                        <p:strVal val="visible"/>
                                      </p:to>
                                    </p:set>
                                    <p:anim calcmode="lin" valueType="num">
                                      <p:cBhvr additive="base">
                                        <p:cTn id="95" dur="500" fill="hold"/>
                                        <p:tgtEl>
                                          <p:spTgt spid="732166">
                                            <p:txEl>
                                              <p:pRg st="8" end="8"/>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732166">
                                            <p:txEl>
                                              <p:pRg st="8" end="8"/>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3"/>
                                            </p:cond>
                                          </p:stCondLst>
                                          <p:endCondLst>
                                            <p:cond evt="onStopAudio" delay="0">
                                              <p:tgtEl>
                                                <p:sldTgt/>
                                              </p:tgtEl>
                                            </p:cond>
                                          </p:endCondLst>
                                        </p:cTn>
                                        <p:tgtEl>
                                          <p:sndTgt r:embed="rId1" name="camera.wav"/>
                                        </p:tgtEl>
                                      </p:cMediaNode>
                                    </p:audio>
                                  </p:subTnLst>
                                </p:cTn>
                              </p:par>
                            </p:childTnLst>
                          </p:cTn>
                        </p:par>
                      </p:childTnLst>
                    </p:cTn>
                  </p:par>
                  <p:par>
                    <p:cTn id="97" fill="hold">
                      <p:stCondLst>
                        <p:cond delay="indefinite"/>
                      </p:stCondLst>
                      <p:childTnLst>
                        <p:par>
                          <p:cTn id="98" fill="hold">
                            <p:stCondLst>
                              <p:cond delay="0"/>
                            </p:stCondLst>
                            <p:childTnLst>
                              <p:par>
                                <p:cTn id="99" presetID="8" presetClass="entr" presetSubtype="16" fill="hold" grpId="0" nodeType="clickEffect">
                                  <p:stCondLst>
                                    <p:cond delay="0"/>
                                  </p:stCondLst>
                                  <p:childTnLst>
                                    <p:set>
                                      <p:cBhvr>
                                        <p:cTn id="100" dur="1" fill="hold">
                                          <p:stCondLst>
                                            <p:cond delay="0"/>
                                          </p:stCondLst>
                                        </p:cTn>
                                        <p:tgtEl>
                                          <p:spTgt spid="732176"/>
                                        </p:tgtEl>
                                        <p:attrNameLst>
                                          <p:attrName>style.visibility</p:attrName>
                                        </p:attrNameLst>
                                      </p:cBhvr>
                                      <p:to>
                                        <p:strVal val="visible"/>
                                      </p:to>
                                    </p:set>
                                    <p:animEffect transition="in" filter="diamond(in)">
                                      <p:cBhvr>
                                        <p:cTn id="101" dur="2000"/>
                                        <p:tgtEl>
                                          <p:spTgt spid="732176"/>
                                        </p:tgtEl>
                                      </p:cBhvr>
                                    </p:animEffect>
                                  </p:childTnLst>
                                  <p:subTnLst>
                                    <p:set>
                                      <p:cBhvr override="childStyle">
                                        <p:cTn dur="1" fill="hold" display="0" masterRel="nextClick" afterEffect="1"/>
                                        <p:tgtEl>
                                          <p:spTgt spid="732176"/>
                                        </p:tgtEl>
                                        <p:attrNameLst>
                                          <p:attrName>style.visibility</p:attrName>
                                        </p:attrNameLst>
                                      </p:cBhvr>
                                      <p:to>
                                        <p:strVal val="hidden"/>
                                      </p:to>
                                    </p:set>
                                    <p:audio>
                                      <p:cMediaNode>
                                        <p:cTn display="0" masterRel="sameClick">
                                          <p:stCondLst>
                                            <p:cond evt="begin" delay="0">
                                              <p:tn val="99"/>
                                            </p:cond>
                                          </p:stCondLst>
                                          <p:endCondLst>
                                            <p:cond evt="onStopAudio" delay="0">
                                              <p:tgtEl>
                                                <p:sldTgt/>
                                              </p:tgtEl>
                                            </p:cond>
                                          </p:endCondLst>
                                        </p:cTn>
                                        <p:tgtEl>
                                          <p:sndTgt r:embed="rId2" name="chimes.wav"/>
                                        </p:tgtEl>
                                      </p:cMediaNode>
                                    </p:audio>
                                  </p:sub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732166">
                                            <p:txEl>
                                              <p:pRg st="9" end="9"/>
                                            </p:txEl>
                                          </p:spTgt>
                                        </p:tgtEl>
                                        <p:attrNameLst>
                                          <p:attrName>style.visibility</p:attrName>
                                        </p:attrNameLst>
                                      </p:cBhvr>
                                      <p:to>
                                        <p:strVal val="visible"/>
                                      </p:to>
                                    </p:set>
                                    <p:anim calcmode="lin" valueType="num">
                                      <p:cBhvr additive="base">
                                        <p:cTn id="106" dur="500" fill="hold"/>
                                        <p:tgtEl>
                                          <p:spTgt spid="732166">
                                            <p:txEl>
                                              <p:pRg st="9" end="9"/>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732166">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4"/>
                                            </p:cond>
                                          </p:stCondLst>
                                          <p:endCondLst>
                                            <p:cond evt="onStopAudio" delay="0">
                                              <p:tgtEl>
                                                <p:sldTgt/>
                                              </p:tgtEl>
                                            </p:cond>
                                          </p:endCondLst>
                                        </p:cTn>
                                        <p:tgtEl>
                                          <p:sndTgt r:embed="rId1" name="camera.wav"/>
                                        </p:tgtEl>
                                      </p:cMediaNode>
                                    </p:audio>
                                  </p:subTnLst>
                                </p:cTn>
                              </p:par>
                            </p:childTnLst>
                          </p:cTn>
                        </p:par>
                      </p:childTnLst>
                    </p:cTn>
                  </p:par>
                  <p:par>
                    <p:cTn id="108" fill="hold">
                      <p:stCondLst>
                        <p:cond delay="indefinite"/>
                      </p:stCondLst>
                      <p:childTnLst>
                        <p:par>
                          <p:cTn id="109" fill="hold">
                            <p:stCondLst>
                              <p:cond delay="0"/>
                            </p:stCondLst>
                            <p:childTnLst>
                              <p:par>
                                <p:cTn id="110" presetID="8" presetClass="entr" presetSubtype="16" fill="hold" grpId="0" nodeType="clickEffect">
                                  <p:stCondLst>
                                    <p:cond delay="0"/>
                                  </p:stCondLst>
                                  <p:childTnLst>
                                    <p:set>
                                      <p:cBhvr>
                                        <p:cTn id="111" dur="1" fill="hold">
                                          <p:stCondLst>
                                            <p:cond delay="0"/>
                                          </p:stCondLst>
                                        </p:cTn>
                                        <p:tgtEl>
                                          <p:spTgt spid="732177"/>
                                        </p:tgtEl>
                                        <p:attrNameLst>
                                          <p:attrName>style.visibility</p:attrName>
                                        </p:attrNameLst>
                                      </p:cBhvr>
                                      <p:to>
                                        <p:strVal val="visible"/>
                                      </p:to>
                                    </p:set>
                                    <p:animEffect transition="in" filter="diamond(in)">
                                      <p:cBhvr>
                                        <p:cTn id="112" dur="2000"/>
                                        <p:tgtEl>
                                          <p:spTgt spid="732177"/>
                                        </p:tgtEl>
                                      </p:cBhvr>
                                    </p:animEffect>
                                  </p:childTnLst>
                                  <p:subTnLst>
                                    <p:set>
                                      <p:cBhvr override="childStyle">
                                        <p:cTn dur="1" fill="hold" display="0" masterRel="nextClick" afterEffect="1"/>
                                        <p:tgtEl>
                                          <p:spTgt spid="732177"/>
                                        </p:tgtEl>
                                        <p:attrNameLst>
                                          <p:attrName>style.visibility</p:attrName>
                                        </p:attrNameLst>
                                      </p:cBhvr>
                                      <p:to>
                                        <p:strVal val="hidden"/>
                                      </p:to>
                                    </p:set>
                                    <p:audio>
                                      <p:cMediaNode>
                                        <p:cTn display="0" masterRel="sameClick">
                                          <p:stCondLst>
                                            <p:cond evt="begin" delay="0">
                                              <p:tn val="11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8" grpId="0" animBg="1"/>
      <p:bldP spid="732169" grpId="0" animBg="1"/>
      <p:bldP spid="732170" grpId="0" animBg="1"/>
      <p:bldP spid="732171" grpId="0" animBg="1"/>
      <p:bldP spid="732172" grpId="0" animBg="1"/>
      <p:bldP spid="732173" grpId="0" animBg="1"/>
      <p:bldP spid="732174" grpId="0" animBg="1"/>
      <p:bldP spid="732175" grpId="0" animBg="1"/>
      <p:bldP spid="732176" grpId="0" animBg="1"/>
      <p:bldP spid="73217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3186" name="Text Box 2"/>
          <p:cNvSpPr txBox="1">
            <a:spLocks noChangeArrowheads="1"/>
          </p:cNvSpPr>
          <p:nvPr/>
        </p:nvSpPr>
        <p:spPr bwMode="auto">
          <a:xfrm>
            <a:off x="670178" y="105516"/>
            <a:ext cx="3889375" cy="579437"/>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Ø"/>
              <a:tabLst>
                <a:tab pos="177800" algn="l"/>
              </a:tabLst>
            </a:pPr>
            <a:r>
              <a:rPr kumimoji="0"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 C</a:t>
            </a:r>
            <a:r>
              <a:rPr kumimoji="0"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语言的应用</a:t>
            </a:r>
            <a:endParaRPr kumimoji="0"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
        <p:nvSpPr>
          <p:cNvPr id="733190" name="Rectangle 6"/>
          <p:cNvSpPr>
            <a:spLocks noChangeArrowheads="1"/>
          </p:cNvSpPr>
          <p:nvPr/>
        </p:nvSpPr>
        <p:spPr bwMode="auto">
          <a:xfrm>
            <a:off x="1055440" y="764704"/>
            <a:ext cx="10441160" cy="5940088"/>
          </a:xfrm>
          <a:prstGeom prst="rect">
            <a:avLst/>
          </a:prstGeom>
          <a:ln w="38100">
            <a:solidFill>
              <a:schemeClr val="accent1">
                <a:lumMod val="50000"/>
              </a:schemeClr>
            </a:solidFill>
          </a:ln>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wrap="square">
            <a:spAutoFit/>
            <a:sp3d extrusionH="57150">
              <a:bevelT h="25400" prst="softRound"/>
            </a:sp3d>
          </a:bodyPr>
          <a:lstStyle/>
          <a:p>
            <a:pPr>
              <a:buFont typeface="Wingdings" panose="05000000000000000000" pitchFamily="2" charset="2"/>
              <a:buNone/>
            </a:pPr>
            <a:r>
              <a:rPr lang="en-US" altLang="zh-CN" sz="2000" b="1" dirty="0">
                <a:solidFill>
                  <a:srgbClr val="C00000"/>
                </a:solidFill>
                <a:latin typeface="微软雅黑" panose="020B0503020204020204" charset="-122"/>
                <a:ea typeface="微软雅黑" panose="020B0503020204020204" charset="-122"/>
              </a:rPr>
              <a:t>       C</a:t>
            </a:r>
            <a:r>
              <a:rPr lang="zh-CN" altLang="en-US" sz="2000" b="1" dirty="0">
                <a:solidFill>
                  <a:srgbClr val="C00000"/>
                </a:solidFill>
                <a:latin typeface="微软雅黑" panose="020B0503020204020204" charset="-122"/>
                <a:ea typeface="微软雅黑" panose="020B0503020204020204" charset="-122"/>
              </a:rPr>
              <a:t>语言的应用非常广，也非常多，在此仅列出其中的一些应用：</a:t>
            </a:r>
            <a:endParaRPr lang="en-US" altLang="zh-CN" sz="2000" b="1" dirty="0">
              <a:solidFill>
                <a:srgbClr val="C00000"/>
              </a:solidFill>
              <a:latin typeface="微软雅黑" panose="020B0503020204020204" charset="-122"/>
              <a:ea typeface="微软雅黑" panose="020B0503020204020204" charset="-122"/>
            </a:endParaRPr>
          </a:p>
          <a:p>
            <a:r>
              <a:rPr lang="zh-CN" altLang="en-US" sz="2000" b="1" dirty="0">
                <a:solidFill>
                  <a:srgbClr val="C00000"/>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1</a:t>
            </a:r>
            <a:r>
              <a:rPr lang="zh-CN" altLang="zh-CN" sz="2000" b="1" dirty="0">
                <a:solidFill>
                  <a:srgbClr val="CC00CC"/>
                </a:solidFill>
                <a:latin typeface="微软雅黑" panose="020B0503020204020204" charset="-122"/>
                <a:ea typeface="微软雅黑" panose="020B0503020204020204" charset="-122"/>
              </a:rPr>
              <a:t>）应用软件。</a:t>
            </a:r>
            <a:r>
              <a:rPr lang="en-US" altLang="zh-CN" sz="2000" b="1" dirty="0">
                <a:latin typeface="微软雅黑" panose="020B0503020204020204" charset="-122"/>
                <a:ea typeface="微软雅黑" panose="020B0503020204020204" charset="-122"/>
              </a:rPr>
              <a:t>LINUX</a:t>
            </a:r>
            <a:r>
              <a:rPr lang="zh-CN" altLang="zh-CN" sz="2000" b="1" dirty="0">
                <a:latin typeface="微软雅黑" panose="020B0503020204020204" charset="-122"/>
                <a:ea typeface="微软雅黑" panose="020B0503020204020204" charset="-122"/>
              </a:rPr>
              <a:t>操作系统中的应用软件都是使用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语言编写的，因此这样的应用软件安全性非常高。</a:t>
            </a:r>
            <a:endParaRPr lang="zh-CN"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2</a:t>
            </a:r>
            <a:r>
              <a:rPr lang="zh-CN" altLang="zh-CN" sz="2000" b="1" dirty="0">
                <a:solidFill>
                  <a:srgbClr val="CC00CC"/>
                </a:solidFill>
                <a:latin typeface="微软雅黑" panose="020B0503020204020204" charset="-122"/>
                <a:ea typeface="微软雅黑" panose="020B0503020204020204" charset="-122"/>
              </a:rPr>
              <a:t>）服务器端开发。</a:t>
            </a:r>
            <a:r>
              <a:rPr lang="zh-CN" altLang="zh-CN" sz="2000" b="1" dirty="0">
                <a:latin typeface="微软雅黑" panose="020B0503020204020204" charset="-122"/>
                <a:ea typeface="微软雅黑" panose="020B0503020204020204" charset="-122"/>
              </a:rPr>
              <a:t>很多游戏或者互联网公司的后台服务器程序都是基于</a:t>
            </a:r>
            <a:r>
              <a:rPr lang="en-US" altLang="zh-CN" sz="2000" b="1" dirty="0">
                <a:latin typeface="微软雅黑" panose="020B0503020204020204" charset="-122"/>
                <a:ea typeface="微软雅黑" panose="020B0503020204020204" charset="-122"/>
              </a:rPr>
              <a:t>C/C++</a:t>
            </a:r>
            <a:r>
              <a:rPr lang="zh-CN" altLang="zh-CN" sz="2000" b="1" dirty="0">
                <a:latin typeface="微软雅黑" panose="020B0503020204020204" charset="-122"/>
                <a:ea typeface="微软雅黑" panose="020B0503020204020204" charset="-122"/>
              </a:rPr>
              <a:t>开发的，而且大部分是</a:t>
            </a:r>
            <a:r>
              <a:rPr lang="en-US" altLang="zh-CN" sz="2000" b="1" dirty="0">
                <a:latin typeface="微软雅黑" panose="020B0503020204020204" charset="-122"/>
                <a:ea typeface="微软雅黑" panose="020B0503020204020204" charset="-122"/>
              </a:rPr>
              <a:t>LINUX</a:t>
            </a:r>
            <a:r>
              <a:rPr lang="zh-CN" altLang="zh-CN" sz="2000" b="1" dirty="0">
                <a:latin typeface="微软雅黑" panose="020B0503020204020204" charset="-122"/>
                <a:ea typeface="微软雅黑" panose="020B0503020204020204" charset="-122"/>
              </a:rPr>
              <a:t>操作系统</a:t>
            </a:r>
            <a:r>
              <a:rPr lang="zh-CN" altLang="en-US" sz="2000" b="1" dirty="0">
                <a:latin typeface="微软雅黑" panose="020B0503020204020204" charset="-122"/>
                <a:ea typeface="微软雅黑" panose="020B0503020204020204" charset="-122"/>
              </a:rPr>
              <a:t>。</a:t>
            </a:r>
            <a:endParaRPr lang="en-US"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3</a:t>
            </a:r>
            <a:r>
              <a:rPr lang="zh-CN" altLang="zh-CN" sz="2000" b="1" dirty="0">
                <a:solidFill>
                  <a:srgbClr val="CC00CC"/>
                </a:solidFill>
                <a:latin typeface="微软雅黑" panose="020B0503020204020204" charset="-122"/>
                <a:ea typeface="微软雅黑" panose="020B0503020204020204" charset="-122"/>
              </a:rPr>
              <a:t>）对性能要求严格的领域</a:t>
            </a:r>
            <a:r>
              <a:rPr lang="zh-CN" altLang="zh-CN" sz="2000" b="1" dirty="0">
                <a:latin typeface="微软雅黑" panose="020B0503020204020204" charset="-122"/>
                <a:ea typeface="微软雅黑" panose="020B0503020204020204" charset="-122"/>
              </a:rPr>
              <a:t>。一般对性能有严格要求的地方都是用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语言编写的，比如网络程序的底层和网络服务器端底层、地图查询、计算机通信等。</a:t>
            </a:r>
            <a:endParaRPr lang="en-US"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4</a:t>
            </a:r>
            <a:r>
              <a:rPr lang="zh-CN" altLang="zh-CN" sz="2000" b="1" dirty="0">
                <a:solidFill>
                  <a:srgbClr val="CC00CC"/>
                </a:solidFill>
                <a:latin typeface="微软雅黑" panose="020B0503020204020204" charset="-122"/>
                <a:ea typeface="微软雅黑" panose="020B0503020204020204" charset="-122"/>
              </a:rPr>
              <a:t>）系统软件和图形处理。</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语言具有很强的绘图能力和可移植性，并且具备很强的数据处理能力，可以用来编写系统软件（如</a:t>
            </a:r>
            <a:r>
              <a:rPr lang="en-US" altLang="zh-CN" sz="2000" b="1" dirty="0">
                <a:latin typeface="微软雅黑" panose="020B0503020204020204" charset="-122"/>
                <a:ea typeface="微软雅黑" panose="020B0503020204020204" charset="-122"/>
              </a:rPr>
              <a:t>UNIX</a:t>
            </a:r>
            <a:r>
              <a:rPr lang="zh-CN" altLang="zh-CN" sz="2000" b="1" dirty="0">
                <a:latin typeface="微软雅黑" panose="020B0503020204020204" charset="-122"/>
                <a:ea typeface="微软雅黑" panose="020B0503020204020204" charset="-122"/>
              </a:rPr>
              <a:t>，</a:t>
            </a:r>
            <a:r>
              <a:rPr lang="en-US" altLang="zh-CN" sz="2000" b="1" dirty="0">
                <a:latin typeface="微软雅黑" panose="020B0503020204020204" charset="-122"/>
                <a:ea typeface="微软雅黑" panose="020B0503020204020204" charset="-122"/>
              </a:rPr>
              <a:t>LINUX</a:t>
            </a:r>
            <a:r>
              <a:rPr lang="zh-CN" altLang="zh-CN" sz="2000" b="1" dirty="0">
                <a:latin typeface="微软雅黑" panose="020B0503020204020204" charset="-122"/>
                <a:ea typeface="微软雅黑" panose="020B0503020204020204" charset="-122"/>
              </a:rPr>
              <a:t>等操作系统）、制作动画、绘制二维图形和三维图形等。</a:t>
            </a:r>
            <a:endParaRPr lang="en-US" altLang="zh-CN" sz="2000" b="1" dirty="0">
              <a:latin typeface="微软雅黑" panose="020B0503020204020204" charset="-122"/>
              <a:ea typeface="微软雅黑" panose="020B0503020204020204" charset="-122"/>
            </a:endParaRPr>
          </a:p>
          <a:p>
            <a:r>
              <a:rPr lang="en-US" altLang="zh-CN" sz="2000" b="1" dirty="0">
                <a:solidFill>
                  <a:srgbClr val="CC00CC"/>
                </a:solidFill>
                <a:ea typeface="楷体" panose="02010609060101010101" pitchFamily="49"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5</a:t>
            </a:r>
            <a:r>
              <a:rPr lang="zh-CN" altLang="zh-CN" sz="2000" b="1" dirty="0">
                <a:solidFill>
                  <a:srgbClr val="CC00CC"/>
                </a:solidFill>
                <a:latin typeface="微软雅黑" panose="020B0503020204020204" charset="-122"/>
                <a:ea typeface="微软雅黑" panose="020B0503020204020204" charset="-122"/>
              </a:rPr>
              <a:t>）数字计算。</a:t>
            </a:r>
            <a:r>
              <a:rPr lang="zh-CN" altLang="zh-CN" sz="2000" b="1" dirty="0">
                <a:latin typeface="微软雅黑" panose="020B0503020204020204" charset="-122"/>
                <a:ea typeface="微软雅黑" panose="020B0503020204020204" charset="-122"/>
              </a:rPr>
              <a:t>相对于其他编程语言，</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语言是数字计算能力超强的高级语言。</a:t>
            </a:r>
            <a:endParaRPr lang="zh-CN"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6</a:t>
            </a:r>
            <a:r>
              <a:rPr lang="zh-CN" altLang="zh-CN" sz="2000" b="1" dirty="0">
                <a:solidFill>
                  <a:srgbClr val="CC00CC"/>
                </a:solidFill>
                <a:latin typeface="微软雅黑" panose="020B0503020204020204" charset="-122"/>
                <a:ea typeface="微软雅黑" panose="020B0503020204020204" charset="-122"/>
              </a:rPr>
              <a:t>）嵌入式设备开发。</a:t>
            </a:r>
            <a:r>
              <a:rPr lang="zh-CN" altLang="zh-CN" sz="2000" b="1" dirty="0">
                <a:latin typeface="微软雅黑" panose="020B0503020204020204" charset="-122"/>
                <a:ea typeface="微软雅黑" panose="020B0503020204020204" charset="-122"/>
              </a:rPr>
              <a:t>手机、</a:t>
            </a:r>
            <a:r>
              <a:rPr lang="en-US" altLang="zh-CN" sz="2000" b="1" dirty="0">
                <a:latin typeface="微软雅黑" panose="020B0503020204020204" charset="-122"/>
                <a:ea typeface="微软雅黑" panose="020B0503020204020204" charset="-122"/>
              </a:rPr>
              <a:t>PDA</a:t>
            </a:r>
            <a:r>
              <a:rPr lang="zh-CN" altLang="zh-CN" sz="2000" b="1" dirty="0">
                <a:latin typeface="微软雅黑" panose="020B0503020204020204" charset="-122"/>
                <a:ea typeface="微软雅黑" panose="020B0503020204020204" charset="-122"/>
              </a:rPr>
              <a:t>等时尚消费类电子产品相信大家都不陌生，其内部的应用软件、游戏等很多都是采用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语言进行嵌入式开发的。</a:t>
            </a:r>
            <a:endParaRPr lang="zh-CN"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7</a:t>
            </a:r>
            <a:r>
              <a:rPr lang="zh-CN" altLang="zh-CN" sz="2000" b="1" dirty="0">
                <a:solidFill>
                  <a:srgbClr val="CC00CC"/>
                </a:solidFill>
                <a:latin typeface="微软雅黑" panose="020B0503020204020204" charset="-122"/>
                <a:ea typeface="微软雅黑" panose="020B0503020204020204" charset="-122"/>
              </a:rPr>
              <a:t>）游戏软件开发。</a:t>
            </a:r>
            <a:r>
              <a:rPr lang="zh-CN" altLang="zh-CN" sz="2000" b="1" dirty="0">
                <a:latin typeface="微软雅黑" panose="020B0503020204020204" charset="-122"/>
                <a:ea typeface="微软雅黑" panose="020B0503020204020204" charset="-122"/>
              </a:rPr>
              <a:t>游戏大家更不陌生，很多人就是由玩游戏而熟悉了计算机。利用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语言可以开发很多游戏，比如推箱子、贪吃蛇等。</a:t>
            </a:r>
            <a:endParaRPr lang="en-US" altLang="zh-CN" sz="2000" b="1" dirty="0">
              <a:latin typeface="微软雅黑" panose="020B0503020204020204" charset="-122"/>
              <a:ea typeface="微软雅黑" panose="020B0503020204020204" charset="-122"/>
            </a:endParaRPr>
          </a:p>
          <a:p>
            <a:endParaRPr lang="zh-CN" altLang="zh-CN" sz="2000" b="1" dirty="0">
              <a:latin typeface="微软雅黑" panose="020B0503020204020204" charset="-122"/>
              <a:ea typeface="微软雅黑" panose="020B0503020204020204" charset="-122"/>
            </a:endParaRPr>
          </a:p>
          <a:p>
            <a:r>
              <a:rPr lang="en-US" altLang="zh-CN" sz="2000" b="1" dirty="0">
                <a:latin typeface="微软雅黑" panose="020B0503020204020204" charset="-122"/>
                <a:ea typeface="微软雅黑" panose="020B0503020204020204" charset="-122"/>
              </a:rPr>
              <a:t>        </a:t>
            </a:r>
            <a:r>
              <a:rPr lang="zh-CN" altLang="zh-CN" sz="2000" b="1" dirty="0">
                <a:latin typeface="微软雅黑" panose="020B0503020204020204" charset="-122"/>
                <a:ea typeface="微软雅黑" panose="020B0503020204020204" charset="-122"/>
              </a:rPr>
              <a:t>此外，</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语言在电子设备方面的应用也比较多，比如嵌入式行业就是用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语言做应用开发，包括</a:t>
            </a:r>
            <a:r>
              <a:rPr lang="zh-CN" altLang="zh-CN" sz="2000" b="1" dirty="0">
                <a:solidFill>
                  <a:srgbClr val="CC00CC"/>
                </a:solidFill>
                <a:latin typeface="微软雅黑" panose="020B0503020204020204" charset="-122"/>
                <a:ea typeface="微软雅黑" panose="020B0503020204020204" charset="-122"/>
              </a:rPr>
              <a:t>手机软件、各种硬件驱动程序、网络安全</a:t>
            </a:r>
            <a:r>
              <a:rPr lang="zh-CN" altLang="zh-CN" sz="2000" b="1" dirty="0">
                <a:latin typeface="微软雅黑" panose="020B0503020204020204" charset="-122"/>
                <a:ea typeface="微软雅黑" panose="020B0503020204020204" charset="-122"/>
              </a:rPr>
              <a:t>（如防火墙之类），还有现在比较流行的</a:t>
            </a:r>
            <a:r>
              <a:rPr lang="zh-CN" altLang="zh-CN" sz="2000" b="1" dirty="0">
                <a:solidFill>
                  <a:srgbClr val="CC00CC"/>
                </a:solidFill>
                <a:latin typeface="微软雅黑" panose="020B0503020204020204" charset="-122"/>
                <a:ea typeface="微软雅黑" panose="020B0503020204020204" charset="-122"/>
              </a:rPr>
              <a:t>数字机顶盒，路由器，监控安防</a:t>
            </a:r>
            <a:r>
              <a:rPr lang="zh-CN" altLang="zh-CN" sz="2000" b="1" dirty="0">
                <a:latin typeface="微软雅黑" panose="020B0503020204020204" charset="-122"/>
                <a:ea typeface="微软雅黑" panose="020B0503020204020204" charset="-122"/>
              </a:rPr>
              <a:t>方面等等都用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语言开发的！</a:t>
            </a:r>
            <a:endParaRPr lang="zh-CN" altLang="zh-CN" sz="2000" b="1" dirty="0">
              <a:latin typeface="微软雅黑" panose="020B0503020204020204" charset="-122"/>
              <a:ea typeface="微软雅黑" panose="020B0503020204020204" charset="-122"/>
            </a:endParaRPr>
          </a:p>
        </p:txBody>
      </p:sp>
      <p:grpSp>
        <p:nvGrpSpPr>
          <p:cNvPr id="733192" name="Group 8"/>
          <p:cNvGrpSpPr/>
          <p:nvPr/>
        </p:nvGrpSpPr>
        <p:grpSpPr bwMode="auto">
          <a:xfrm>
            <a:off x="-13391" y="0"/>
            <a:ext cx="446088" cy="6858000"/>
            <a:chOff x="0" y="0"/>
            <a:chExt cx="281" cy="4320"/>
          </a:xfrm>
        </p:grpSpPr>
        <p:sp>
          <p:nvSpPr>
            <p:cNvPr id="733193" name="Text Box 9"/>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3194" name="Text Box 10"/>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3190">
                                            <p:txEl>
                                              <p:pRg st="0" end="0"/>
                                            </p:txEl>
                                          </p:spTgt>
                                        </p:tgtEl>
                                        <p:attrNameLst>
                                          <p:attrName>style.visibility</p:attrName>
                                        </p:attrNameLst>
                                      </p:cBhvr>
                                      <p:to>
                                        <p:strVal val="visible"/>
                                      </p:to>
                                    </p:set>
                                    <p:anim calcmode="lin" valueType="num">
                                      <p:cBhvr additive="base">
                                        <p:cTn id="7" dur="500" fill="hold"/>
                                        <p:tgtEl>
                                          <p:spTgt spid="7331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3190">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3190">
                                            <p:txEl>
                                              <p:pRg st="1" end="1"/>
                                            </p:txEl>
                                          </p:spTgt>
                                        </p:tgtEl>
                                        <p:attrNameLst>
                                          <p:attrName>style.visibility</p:attrName>
                                        </p:attrNameLst>
                                      </p:cBhvr>
                                      <p:to>
                                        <p:strVal val="visible"/>
                                      </p:to>
                                    </p:set>
                                    <p:anim calcmode="lin" valueType="num">
                                      <p:cBhvr additive="base">
                                        <p:cTn id="13" dur="500" fill="hold"/>
                                        <p:tgtEl>
                                          <p:spTgt spid="7331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3190">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3190">
                                            <p:txEl>
                                              <p:pRg st="2" end="2"/>
                                            </p:txEl>
                                          </p:spTgt>
                                        </p:tgtEl>
                                        <p:attrNameLst>
                                          <p:attrName>style.visibility</p:attrName>
                                        </p:attrNameLst>
                                      </p:cBhvr>
                                      <p:to>
                                        <p:strVal val="visible"/>
                                      </p:to>
                                    </p:set>
                                    <p:anim calcmode="lin" valueType="num">
                                      <p:cBhvr additive="base">
                                        <p:cTn id="19" dur="500" fill="hold"/>
                                        <p:tgtEl>
                                          <p:spTgt spid="73319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3190">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3190">
                                            <p:txEl>
                                              <p:pRg st="3" end="3"/>
                                            </p:txEl>
                                          </p:spTgt>
                                        </p:tgtEl>
                                        <p:attrNameLst>
                                          <p:attrName>style.visibility</p:attrName>
                                        </p:attrNameLst>
                                      </p:cBhvr>
                                      <p:to>
                                        <p:strVal val="visible"/>
                                      </p:to>
                                    </p:set>
                                    <p:anim calcmode="lin" valueType="num">
                                      <p:cBhvr additive="base">
                                        <p:cTn id="25" dur="500" fill="hold"/>
                                        <p:tgtEl>
                                          <p:spTgt spid="73319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3190">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3190">
                                            <p:txEl>
                                              <p:pRg st="4" end="4"/>
                                            </p:txEl>
                                          </p:spTgt>
                                        </p:tgtEl>
                                        <p:attrNameLst>
                                          <p:attrName>style.visibility</p:attrName>
                                        </p:attrNameLst>
                                      </p:cBhvr>
                                      <p:to>
                                        <p:strVal val="visible"/>
                                      </p:to>
                                    </p:set>
                                    <p:anim calcmode="lin" valueType="num">
                                      <p:cBhvr additive="base">
                                        <p:cTn id="31" dur="500" fill="hold"/>
                                        <p:tgtEl>
                                          <p:spTgt spid="73319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3190">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3190">
                                            <p:txEl>
                                              <p:pRg st="5" end="5"/>
                                            </p:txEl>
                                          </p:spTgt>
                                        </p:tgtEl>
                                        <p:attrNameLst>
                                          <p:attrName>style.visibility</p:attrName>
                                        </p:attrNameLst>
                                      </p:cBhvr>
                                      <p:to>
                                        <p:strVal val="visible"/>
                                      </p:to>
                                    </p:set>
                                    <p:anim calcmode="lin" valueType="num">
                                      <p:cBhvr additive="base">
                                        <p:cTn id="37" dur="500" fill="hold"/>
                                        <p:tgtEl>
                                          <p:spTgt spid="73319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3190">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3190">
                                            <p:txEl>
                                              <p:pRg st="6" end="6"/>
                                            </p:txEl>
                                          </p:spTgt>
                                        </p:tgtEl>
                                        <p:attrNameLst>
                                          <p:attrName>style.visibility</p:attrName>
                                        </p:attrNameLst>
                                      </p:cBhvr>
                                      <p:to>
                                        <p:strVal val="visible"/>
                                      </p:to>
                                    </p:set>
                                    <p:anim calcmode="lin" valueType="num">
                                      <p:cBhvr additive="base">
                                        <p:cTn id="43" dur="500" fill="hold"/>
                                        <p:tgtEl>
                                          <p:spTgt spid="73319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3190">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chimes.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33190">
                                            <p:txEl>
                                              <p:pRg st="7" end="7"/>
                                            </p:txEl>
                                          </p:spTgt>
                                        </p:tgtEl>
                                        <p:attrNameLst>
                                          <p:attrName>style.visibility</p:attrName>
                                        </p:attrNameLst>
                                      </p:cBhvr>
                                      <p:to>
                                        <p:strVal val="visible"/>
                                      </p:to>
                                    </p:set>
                                    <p:anim calcmode="lin" valueType="num">
                                      <p:cBhvr additive="base">
                                        <p:cTn id="49" dur="500" fill="hold"/>
                                        <p:tgtEl>
                                          <p:spTgt spid="73319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33190">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33190">
                                            <p:txEl>
                                              <p:pRg st="9" end="9"/>
                                            </p:txEl>
                                          </p:spTgt>
                                        </p:tgtEl>
                                        <p:attrNameLst>
                                          <p:attrName>style.visibility</p:attrName>
                                        </p:attrNameLst>
                                      </p:cBhvr>
                                      <p:to>
                                        <p:strVal val="visible"/>
                                      </p:to>
                                    </p:set>
                                    <p:anim calcmode="lin" valueType="num">
                                      <p:cBhvr additive="base">
                                        <p:cTn id="55" dur="500" fill="hold"/>
                                        <p:tgtEl>
                                          <p:spTgt spid="733190">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33190">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a:xfrm>
            <a:off x="2057400" y="542925"/>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en-US" altLang="zh-CN"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C</a:t>
            </a: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语言</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96259" name="Rectangle 3"/>
          <p:cNvSpPr>
            <a:spLocks noChangeArrowheads="1"/>
          </p:cNvSpPr>
          <p:nvPr/>
        </p:nvSpPr>
        <p:spPr bwMode="auto">
          <a:xfrm>
            <a:off x="5519738" y="5502275"/>
            <a:ext cx="4535488" cy="914400"/>
          </a:xfrm>
          <a:prstGeom prst="rect">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硬件（</a:t>
            </a:r>
            <a:r>
              <a:rPr kumimoji="0" lang="en-US" altLang="zh-CN"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Hardware</a:t>
            </a: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0" name="Rectangle 4"/>
          <p:cNvSpPr>
            <a:spLocks noChangeArrowheads="1"/>
          </p:cNvSpPr>
          <p:nvPr/>
        </p:nvSpPr>
        <p:spPr bwMode="auto">
          <a:xfrm>
            <a:off x="5519738" y="4581525"/>
            <a:ext cx="4535488" cy="914400"/>
          </a:xfrm>
          <a:prstGeom prst="rect">
            <a:avLst/>
          </a:prstGeom>
          <a:solidFill>
            <a:srgbClr val="0000FF"/>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操作系统（</a:t>
            </a:r>
            <a:r>
              <a:rPr kumimoji="0" lang="en-US" altLang="zh-CN"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OS</a:t>
            </a: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1" name="Rectangle 5"/>
          <p:cNvSpPr>
            <a:spLocks noChangeArrowheads="1"/>
          </p:cNvSpPr>
          <p:nvPr/>
        </p:nvSpPr>
        <p:spPr bwMode="auto">
          <a:xfrm>
            <a:off x="5521325" y="1484313"/>
            <a:ext cx="3203575" cy="3089275"/>
          </a:xfrm>
          <a:prstGeom prst="rect">
            <a:avLst/>
          </a:prstGeom>
          <a:solidFill>
            <a:srgbClr val="00FF00"/>
          </a:solidFill>
          <a:ln w="12700">
            <a:solidFill>
              <a:srgbClr val="00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应用程序</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r>
              <a:rPr kumimoji="0" lang="en-US" altLang="zh-CN"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Application</a:t>
            </a: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2" name="Rectangle 6"/>
          <p:cNvSpPr>
            <a:spLocks noChangeArrowheads="1"/>
          </p:cNvSpPr>
          <p:nvPr/>
        </p:nvSpPr>
        <p:spPr bwMode="auto">
          <a:xfrm>
            <a:off x="8724900" y="3659188"/>
            <a:ext cx="1330325" cy="914400"/>
          </a:xfrm>
          <a:prstGeom prst="rect">
            <a:avLst/>
          </a:prstGeom>
          <a:solidFill>
            <a:srgbClr val="339966"/>
          </a:solidFill>
          <a:ln w="12700">
            <a:solidFill>
              <a:srgbClr val="3399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应用</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平台</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3" name="Rectangle 7"/>
          <p:cNvSpPr>
            <a:spLocks noChangeArrowheads="1"/>
          </p:cNvSpPr>
          <p:nvPr/>
        </p:nvSpPr>
        <p:spPr bwMode="auto">
          <a:xfrm>
            <a:off x="8724900" y="1484313"/>
            <a:ext cx="1330325" cy="2160588"/>
          </a:xfrm>
          <a:prstGeom prst="rect">
            <a:avLst/>
          </a:prstGeom>
          <a:solidFill>
            <a:srgbClr val="33CC33"/>
          </a:solidFill>
          <a:ln w="12700">
            <a:solidFill>
              <a:srgbClr val="33CC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基于</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平台的</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应用</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程序</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38919" name="AutoShape 8"/>
          <p:cNvSpPr/>
          <p:nvPr/>
        </p:nvSpPr>
        <p:spPr>
          <a:xfrm>
            <a:off x="4764088" y="4581525"/>
            <a:ext cx="719137" cy="1825625"/>
          </a:xfrm>
          <a:prstGeom prst="leftBrace">
            <a:avLst>
              <a:gd name="adj1" fmla="val 21120"/>
              <a:gd name="adj2" fmla="val 83333"/>
            </a:avLst>
          </a:prstGeom>
          <a:noFill/>
          <a:ln w="38100" cap="flat" cmpd="sng">
            <a:solidFill>
              <a:schemeClr val="tx1"/>
            </a:solidFill>
            <a:prstDash val="solid"/>
            <a:round/>
            <a:headEnd type="none" w="sm" len="sm"/>
            <a:tailEnd type="non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5" name="Text Box 9"/>
          <p:cNvSpPr txBox="1">
            <a:spLocks noChangeArrowheads="1"/>
          </p:cNvSpPr>
          <p:nvPr/>
        </p:nvSpPr>
        <p:spPr bwMode="auto">
          <a:xfrm>
            <a:off x="3216275" y="5718175"/>
            <a:ext cx="147637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buFontTx/>
              <a:defRPr/>
            </a:pPr>
            <a:r>
              <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低级语言的地盘</a:t>
            </a:r>
            <a:endPar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8921" name="AutoShape 10"/>
          <p:cNvSpPr/>
          <p:nvPr/>
        </p:nvSpPr>
        <p:spPr>
          <a:xfrm>
            <a:off x="4765675" y="1484313"/>
            <a:ext cx="719138" cy="3097212"/>
          </a:xfrm>
          <a:prstGeom prst="leftBrace">
            <a:avLst>
              <a:gd name="adj1" fmla="val 35830"/>
              <a:gd name="adj2" fmla="val 50000"/>
            </a:avLst>
          </a:prstGeom>
          <a:noFill/>
          <a:ln w="38100" cap="flat" cmpd="sng">
            <a:solidFill>
              <a:schemeClr val="tx1"/>
            </a:solidFill>
            <a:prstDash val="solid"/>
            <a:round/>
            <a:headEnd type="none" w="sm" len="sm"/>
            <a:tailEnd type="non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7" name="Text Box 11"/>
          <p:cNvSpPr txBox="1">
            <a:spLocks noChangeArrowheads="1"/>
          </p:cNvSpPr>
          <p:nvPr/>
        </p:nvSpPr>
        <p:spPr bwMode="auto">
          <a:xfrm>
            <a:off x="3216275" y="2565400"/>
            <a:ext cx="147637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buFontTx/>
              <a:defRPr/>
            </a:pPr>
            <a:r>
              <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高级语言的地盘</a:t>
            </a:r>
            <a:endPar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8923" name="AutoShape 12"/>
          <p:cNvSpPr/>
          <p:nvPr/>
        </p:nvSpPr>
        <p:spPr>
          <a:xfrm>
            <a:off x="2495550" y="1484313"/>
            <a:ext cx="1368425" cy="4032250"/>
          </a:xfrm>
          <a:prstGeom prst="leftBrace">
            <a:avLst>
              <a:gd name="adj1" fmla="val 24514"/>
              <a:gd name="adj2" fmla="val 54056"/>
            </a:avLst>
          </a:prstGeom>
          <a:noFill/>
          <a:ln w="38100" cap="flat" cmpd="sng">
            <a:solidFill>
              <a:schemeClr val="tx1"/>
            </a:solidFill>
            <a:prstDash val="solid"/>
            <a:round/>
            <a:headEnd type="none" w="sm" len="sm"/>
            <a:tailEnd type="non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9" name="Text Box 13"/>
          <p:cNvSpPr txBox="1">
            <a:spLocks noChangeArrowheads="1"/>
          </p:cNvSpPr>
          <p:nvPr/>
        </p:nvSpPr>
        <p:spPr bwMode="auto">
          <a:xfrm>
            <a:off x="1847850" y="2503488"/>
            <a:ext cx="647700"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buFontTx/>
              <a:defRPr/>
            </a:pPr>
            <a:r>
              <a:rPr kumimoji="0" lang="en-US" altLang="zh-CN"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a:t>
            </a:r>
            <a:r>
              <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语言的地盘</a:t>
            </a:r>
            <a:endPar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Text Box 2"/>
          <p:cNvSpPr txBox="1">
            <a:spLocks noChangeArrowheads="1"/>
          </p:cNvSpPr>
          <p:nvPr/>
        </p:nvSpPr>
        <p:spPr bwMode="auto">
          <a:xfrm>
            <a:off x="551759" y="158750"/>
            <a:ext cx="8039100" cy="523220"/>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28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2.3 </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C</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语言与</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C++</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Java</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C#</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和</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Python</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之间的关系</a:t>
            </a:r>
            <a:r>
              <a:rPr lang="zh-CN" altLang="en-US" sz="2800" b="1" dirty="0">
                <a:latin typeface="+mn-lt"/>
                <a:ea typeface="隶书" panose="02010509060101010101" pitchFamily="49" charset="-122"/>
              </a:rPr>
              <a:t> </a:t>
            </a:r>
            <a:endParaRPr lang="zh-CN" altLang="en-US" sz="2800" b="1" dirty="0">
              <a:latin typeface="+mn-lt"/>
              <a:ea typeface="隶书" panose="02010509060101010101" pitchFamily="49" charset="-122"/>
            </a:endParaRPr>
          </a:p>
        </p:txBody>
      </p:sp>
      <p:grpSp>
        <p:nvGrpSpPr>
          <p:cNvPr id="742405" name="Group 5"/>
          <p:cNvGrpSpPr/>
          <p:nvPr/>
        </p:nvGrpSpPr>
        <p:grpSpPr bwMode="auto">
          <a:xfrm>
            <a:off x="-13391" y="0"/>
            <a:ext cx="446088" cy="6858000"/>
            <a:chOff x="0" y="0"/>
            <a:chExt cx="281" cy="4320"/>
          </a:xfrm>
        </p:grpSpPr>
        <p:sp>
          <p:nvSpPr>
            <p:cNvPr id="742406" name="Text Box 6"/>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42407" name="Text Box 7"/>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
        <p:nvSpPr>
          <p:cNvPr id="742408" name="Text Box 8"/>
          <p:cNvSpPr txBox="1">
            <a:spLocks noChangeArrowheads="1"/>
          </p:cNvSpPr>
          <p:nvPr/>
        </p:nvSpPr>
        <p:spPr bwMode="auto">
          <a:xfrm>
            <a:off x="1383053" y="1125539"/>
            <a:ext cx="1655762" cy="466725"/>
          </a:xfrm>
          <a:prstGeom prst="rect">
            <a:avLst/>
          </a:prstGeom>
          <a:solidFill>
            <a:srgbClr val="FFCC99"/>
          </a:solidFill>
          <a:ln w="9525">
            <a:miter lim="800000"/>
          </a:ln>
          <a:effectLst/>
          <a:scene3d>
            <a:camera prst="legacyObliqueTopRight"/>
            <a:lightRig rig="legacyFlat3" dir="b"/>
          </a:scene3d>
          <a:sp3d extrusionH="430200" prstMaterial="legacyMatte">
            <a:bevelT w="13500" h="13500" prst="angle"/>
            <a:bevelB w="13500" h="13500" prst="angle"/>
            <a:extrusionClr>
              <a:srgbClr val="FFCC99"/>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C</a:t>
            </a:r>
            <a:endParaRPr lang="en-US" altLang="zh-CN" b="1">
              <a:effectLst>
                <a:outerShdw blurRad="38100" dist="38100" dir="2700000" algn="tl">
                  <a:srgbClr val="FFFFFF"/>
                </a:outerShdw>
              </a:effectLst>
              <a:latin typeface="+mn-lt"/>
              <a:ea typeface="楷体_GB2312" pitchFamily="49" charset="-122"/>
            </a:endParaRPr>
          </a:p>
        </p:txBody>
      </p:sp>
      <p:sp>
        <p:nvSpPr>
          <p:cNvPr id="742409" name="Text Box 9"/>
          <p:cNvSpPr txBox="1">
            <a:spLocks noChangeArrowheads="1"/>
          </p:cNvSpPr>
          <p:nvPr/>
        </p:nvSpPr>
        <p:spPr bwMode="auto">
          <a:xfrm>
            <a:off x="1383053" y="2241551"/>
            <a:ext cx="1655762" cy="466725"/>
          </a:xfrm>
          <a:prstGeom prst="rect">
            <a:avLst/>
          </a:prstGeom>
          <a:solidFill>
            <a:srgbClr val="FFFF99"/>
          </a:solidFill>
          <a:ln w="9525">
            <a:miter lim="800000"/>
          </a:ln>
          <a:effectLst/>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C++</a:t>
            </a:r>
            <a:endParaRPr lang="en-US" altLang="zh-CN" b="1">
              <a:effectLst>
                <a:outerShdw blurRad="38100" dist="38100" dir="2700000" algn="tl">
                  <a:srgbClr val="FFFFFF"/>
                </a:outerShdw>
              </a:effectLst>
              <a:latin typeface="+mn-lt"/>
              <a:ea typeface="楷体_GB2312" pitchFamily="49" charset="-122"/>
            </a:endParaRPr>
          </a:p>
        </p:txBody>
      </p:sp>
      <p:sp>
        <p:nvSpPr>
          <p:cNvPr id="742410" name="Text Box 10"/>
          <p:cNvSpPr txBox="1">
            <a:spLocks noChangeArrowheads="1"/>
          </p:cNvSpPr>
          <p:nvPr/>
        </p:nvSpPr>
        <p:spPr bwMode="auto">
          <a:xfrm>
            <a:off x="1383053" y="3319464"/>
            <a:ext cx="1655762" cy="466725"/>
          </a:xfrm>
          <a:prstGeom prst="rect">
            <a:avLst/>
          </a:prstGeom>
          <a:solidFill>
            <a:srgbClr val="00FFFF"/>
          </a:solidFill>
          <a:ln w="9525">
            <a:miter lim="800000"/>
          </a:ln>
          <a:effectLst/>
          <a:scene3d>
            <a:camera prst="legacyObliqueTopRight"/>
            <a:lightRig rig="legacyFlat3" dir="b"/>
          </a:scene3d>
          <a:sp3d extrusionH="430200" prstMaterial="legacyMatte">
            <a:bevelT w="13500" h="13500" prst="angle"/>
            <a:bevelB w="13500" h="13500" prst="angle"/>
            <a:extrusionClr>
              <a:srgbClr val="00FFFF"/>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Java</a:t>
            </a:r>
            <a:endParaRPr lang="en-US" altLang="zh-CN" b="1">
              <a:effectLst>
                <a:outerShdw blurRad="38100" dist="38100" dir="2700000" algn="tl">
                  <a:srgbClr val="FFFFFF"/>
                </a:outerShdw>
              </a:effectLst>
              <a:latin typeface="+mn-lt"/>
              <a:ea typeface="楷体_GB2312" pitchFamily="49" charset="-122"/>
            </a:endParaRPr>
          </a:p>
        </p:txBody>
      </p:sp>
      <p:sp>
        <p:nvSpPr>
          <p:cNvPr id="742411" name="Text Box 11"/>
          <p:cNvSpPr txBox="1">
            <a:spLocks noChangeArrowheads="1"/>
          </p:cNvSpPr>
          <p:nvPr/>
        </p:nvSpPr>
        <p:spPr bwMode="auto">
          <a:xfrm>
            <a:off x="1347198" y="4357695"/>
            <a:ext cx="1655762" cy="466725"/>
          </a:xfrm>
          <a:prstGeom prst="rect">
            <a:avLst/>
          </a:prstGeom>
          <a:solidFill>
            <a:srgbClr val="00FF00"/>
          </a:solidFill>
          <a:ln w="9525">
            <a:miter lim="800000"/>
          </a:ln>
          <a:effectLst/>
          <a:scene3d>
            <a:camera prst="legacyObliqueTopRight"/>
            <a:lightRig rig="legacyFlat3" dir="b"/>
          </a:scene3d>
          <a:sp3d extrusionH="430200" prstMaterial="legacyMatte">
            <a:bevelT w="13500" h="13500" prst="angle"/>
            <a:bevelB w="13500" h="13500" prst="angle"/>
            <a:extrusionClr>
              <a:srgbClr val="00FF00"/>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C#</a:t>
            </a:r>
            <a:endParaRPr lang="en-US" altLang="zh-CN" b="1">
              <a:effectLst>
                <a:outerShdw blurRad="38100" dist="38100" dir="2700000" algn="tl">
                  <a:srgbClr val="FFFFFF"/>
                </a:outerShdw>
              </a:effectLst>
              <a:latin typeface="+mn-lt"/>
              <a:ea typeface="楷体_GB2312" pitchFamily="49" charset="-122"/>
            </a:endParaRPr>
          </a:p>
        </p:txBody>
      </p:sp>
      <p:sp>
        <p:nvSpPr>
          <p:cNvPr id="742412" name="AutoShape 12"/>
          <p:cNvSpPr>
            <a:spLocks noChangeArrowheads="1"/>
          </p:cNvSpPr>
          <p:nvPr/>
        </p:nvSpPr>
        <p:spPr bwMode="auto">
          <a:xfrm rot="5400000">
            <a:off x="1953759" y="1707357"/>
            <a:ext cx="503238" cy="2889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742413" name="AutoShape 13"/>
          <p:cNvSpPr>
            <a:spLocks noChangeArrowheads="1"/>
          </p:cNvSpPr>
          <p:nvPr/>
        </p:nvSpPr>
        <p:spPr bwMode="auto">
          <a:xfrm rot="5400000">
            <a:off x="1953759" y="2815432"/>
            <a:ext cx="503238" cy="2889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742414" name="AutoShape 14"/>
          <p:cNvSpPr>
            <a:spLocks noChangeArrowheads="1"/>
          </p:cNvSpPr>
          <p:nvPr/>
        </p:nvSpPr>
        <p:spPr bwMode="auto">
          <a:xfrm rot="5400000">
            <a:off x="1937745" y="3897360"/>
            <a:ext cx="504000" cy="288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742415" name="Text Box 15"/>
          <p:cNvSpPr txBox="1">
            <a:spLocks noChangeArrowheads="1"/>
          </p:cNvSpPr>
          <p:nvPr/>
        </p:nvSpPr>
        <p:spPr bwMode="auto">
          <a:xfrm>
            <a:off x="3497098" y="915988"/>
            <a:ext cx="8039454" cy="707886"/>
          </a:xfrm>
          <a:prstGeom prst="rect">
            <a:avLst/>
          </a:prstGeom>
          <a:gradFill flip="none" rotWithShape="1">
            <a:gsLst>
              <a:gs pos="0">
                <a:srgbClr val="996633"/>
              </a:gs>
              <a:gs pos="64999">
                <a:srgbClr val="F0EBD5"/>
              </a:gs>
              <a:gs pos="100000">
                <a:srgbClr val="D1C39F"/>
              </a:gs>
            </a:gsLst>
            <a:lin ang="5400000" scaled="0"/>
            <a:tileRect/>
          </a:gradFill>
          <a:ln w="15875">
            <a:solidFill>
              <a:srgbClr val="C00000"/>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latin typeface="楷体" panose="02010609060101010101" pitchFamily="49" charset="-122"/>
                <a:ea typeface="楷体" panose="02010609060101010101" pitchFamily="49" charset="-122"/>
              </a:rPr>
              <a:t>面向过程</a:t>
            </a:r>
            <a:r>
              <a:rPr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rPr>
              <a:t>，</a:t>
            </a:r>
            <a:r>
              <a:rPr lang="zh-CN" altLang="en-US" sz="2000" b="1" dirty="0">
                <a:solidFill>
                  <a:srgbClr val="CC00CC"/>
                </a:solidFill>
                <a:effectLst>
                  <a:outerShdw blurRad="38100" dist="38100" dir="2700000" algn="tl">
                    <a:srgbClr val="000000"/>
                  </a:outerShdw>
                </a:effectLst>
                <a:latin typeface="楷体" panose="02010609060101010101" pitchFamily="49" charset="-122"/>
                <a:ea typeface="楷体" panose="02010609060101010101" pitchFamily="49" charset="-122"/>
              </a:rPr>
              <a:t>市场份额逐渐减少</a:t>
            </a:r>
            <a:r>
              <a:rPr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rPr>
              <a:t>，仅在小型的且追求运行效率的软件和嵌入式软件开发方面有一定空间 </a:t>
            </a:r>
            <a:endParaRPr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2416" name="Text Box 16"/>
          <p:cNvSpPr txBox="1">
            <a:spLocks noChangeArrowheads="1"/>
          </p:cNvSpPr>
          <p:nvPr/>
        </p:nvSpPr>
        <p:spPr bwMode="auto">
          <a:xfrm>
            <a:off x="3497096" y="1818969"/>
            <a:ext cx="8039100" cy="1015663"/>
          </a:xfrm>
          <a:prstGeom prst="rect">
            <a:avLst/>
          </a:prstGeom>
          <a:gradFill flip="none" rotWithShape="1">
            <a:gsLst>
              <a:gs pos="0">
                <a:srgbClr val="808000"/>
              </a:gs>
              <a:gs pos="64999">
                <a:srgbClr val="F0EBD5"/>
              </a:gs>
              <a:gs pos="100000">
                <a:srgbClr val="D1C39F"/>
              </a:gs>
            </a:gsLst>
            <a:lin ang="5400000" scaled="0"/>
            <a:tileRect r="-100000" b="-100000"/>
          </a:gradFill>
          <a:ln w="15875">
            <a:solidFill>
              <a:srgbClr val="C00000"/>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ea typeface="楷体" panose="02010609060101010101" pitchFamily="49" charset="-122"/>
              </a:rPr>
              <a:t>面向对象</a:t>
            </a:r>
            <a:r>
              <a:rPr lang="zh-CN" altLang="en-US" sz="2000" b="1" dirty="0">
                <a:effectLst>
                  <a:outerShdw blurRad="38100" dist="38100" dir="2700000" algn="tl">
                    <a:srgbClr val="FFFFFF"/>
                  </a:outerShdw>
                </a:effectLst>
                <a:ea typeface="楷体" panose="02010609060101010101" pitchFamily="49" charset="-122"/>
              </a:rPr>
              <a:t>，</a:t>
            </a:r>
            <a:r>
              <a:rPr lang="zh-CN" altLang="en-US" sz="2000" b="1" dirty="0">
                <a:solidFill>
                  <a:srgbClr val="CC00CC"/>
                </a:solidFill>
                <a:effectLst>
                  <a:outerShdw blurRad="38100" dist="38100" dir="2700000" algn="tl">
                    <a:srgbClr val="000000"/>
                  </a:outerShdw>
                </a:effectLst>
                <a:ea typeface="楷体" panose="02010609060101010101" pitchFamily="49" charset="-122"/>
              </a:rPr>
              <a:t>市场份额较大</a:t>
            </a:r>
            <a:r>
              <a:rPr lang="zh-CN" altLang="en-US" sz="2000" b="1" dirty="0">
                <a:effectLst>
                  <a:outerShdw blurRad="38100" dist="38100" dir="2700000" algn="tl">
                    <a:srgbClr val="FFFFFF"/>
                  </a:outerShdw>
                </a:effectLst>
                <a:ea typeface="楷体" panose="02010609060101010101" pitchFamily="49" charset="-122"/>
              </a:rPr>
              <a:t>，属</a:t>
            </a:r>
            <a:r>
              <a:rPr lang="en-US" altLang="zh-CN" sz="2000" b="1" dirty="0">
                <a:effectLst>
                  <a:outerShdw blurRad="38100" dist="38100" dir="2700000" algn="tl">
                    <a:srgbClr val="FFFFFF"/>
                  </a:outerShdw>
                </a:effectLst>
                <a:ea typeface="楷体" panose="02010609060101010101" pitchFamily="49" charset="-122"/>
              </a:rPr>
              <a:t>C</a:t>
            </a:r>
            <a:r>
              <a:rPr lang="zh-CN" altLang="en-US" sz="2000" b="1" dirty="0">
                <a:effectLst>
                  <a:outerShdw blurRad="38100" dist="38100" dir="2700000" algn="tl">
                    <a:srgbClr val="FFFFFF"/>
                  </a:outerShdw>
                </a:effectLst>
                <a:ea typeface="楷体" panose="02010609060101010101" pitchFamily="49" charset="-122"/>
              </a:rPr>
              <a:t>语言的升级版，完全兼容</a:t>
            </a:r>
            <a:r>
              <a:rPr lang="en-US" altLang="zh-CN" sz="2000" b="1" dirty="0">
                <a:effectLst>
                  <a:outerShdw blurRad="38100" dist="38100" dir="2700000" algn="tl">
                    <a:srgbClr val="FFFFFF"/>
                  </a:outerShdw>
                </a:effectLst>
                <a:ea typeface="楷体" panose="02010609060101010101" pitchFamily="49" charset="-122"/>
              </a:rPr>
              <a:t>C</a:t>
            </a:r>
            <a:r>
              <a:rPr lang="zh-CN" altLang="en-US" sz="2000" b="1" dirty="0">
                <a:effectLst>
                  <a:outerShdw blurRad="38100" dist="38100" dir="2700000" algn="tl">
                    <a:srgbClr val="FFFFFF"/>
                  </a:outerShdw>
                </a:effectLst>
                <a:ea typeface="楷体" panose="02010609060101010101" pitchFamily="49" charset="-122"/>
              </a:rPr>
              <a:t>语言的语法。</a:t>
            </a:r>
            <a:r>
              <a:rPr lang="zh-CN" altLang="zh-CN" sz="2000" b="1" dirty="0">
                <a:effectLst>
                  <a:outerShdw blurRad="38100" dist="38100" dir="2700000" algn="tl">
                    <a:srgbClr val="FFFFFF"/>
                  </a:outerShdw>
                </a:effectLst>
                <a:ea typeface="楷体" panose="02010609060101010101" pitchFamily="49" charset="-122"/>
              </a:rPr>
              <a:t>在很多场合，它俩也被放在一起，称为</a:t>
            </a:r>
            <a:r>
              <a:rPr lang="en-US" altLang="zh-CN" sz="2000" b="1" dirty="0">
                <a:solidFill>
                  <a:srgbClr val="0000FF"/>
                </a:solidFill>
                <a:effectLst>
                  <a:outerShdw blurRad="38100" dist="38100" dir="2700000" algn="tl">
                    <a:srgbClr val="000000"/>
                  </a:outerShdw>
                </a:effectLst>
                <a:ea typeface="楷体" panose="02010609060101010101" pitchFamily="49" charset="-122"/>
              </a:rPr>
              <a:t>C/C++</a:t>
            </a:r>
            <a:r>
              <a:rPr lang="zh-CN" altLang="en-US" sz="2000" b="1" dirty="0">
                <a:effectLst>
                  <a:outerShdw blurRad="38100" dist="38100" dir="2700000" algn="tl">
                    <a:srgbClr val="FFFFFF"/>
                  </a:outerShdw>
                </a:effectLst>
                <a:ea typeface="楷体" panose="02010609060101010101" pitchFamily="49" charset="-122"/>
              </a:rPr>
              <a:t>。这个“</a:t>
            </a:r>
            <a:r>
              <a:rPr lang="en-US" altLang="zh-CN" sz="2000" b="1" dirty="0">
                <a:effectLst>
                  <a:outerShdw blurRad="38100" dist="38100" dir="2700000" algn="tl">
                    <a:srgbClr val="FFFFFF"/>
                  </a:outerShdw>
                </a:effectLst>
                <a:ea typeface="楷体" panose="02010609060101010101" pitchFamily="49" charset="-122"/>
              </a:rPr>
              <a:t>++”</a:t>
            </a:r>
            <a:r>
              <a:rPr lang="zh-CN" altLang="en-US" sz="2000" b="1" dirty="0">
                <a:effectLst>
                  <a:outerShdw blurRad="38100" dist="38100" dir="2700000" algn="tl">
                    <a:srgbClr val="FFFFFF"/>
                  </a:outerShdw>
                </a:effectLst>
                <a:ea typeface="楷体" panose="02010609060101010101" pitchFamily="49" charset="-122"/>
              </a:rPr>
              <a:t>加上后，便是大名鼎鼎的“面向对象（</a:t>
            </a:r>
            <a:r>
              <a:rPr lang="en-US" altLang="zh-CN" sz="2000" b="1" dirty="0">
                <a:effectLst>
                  <a:outerShdw blurRad="38100" dist="38100" dir="2700000" algn="tl">
                    <a:srgbClr val="FFFFFF"/>
                  </a:outerShdw>
                </a:effectLst>
                <a:ea typeface="楷体" panose="02010609060101010101" pitchFamily="49" charset="-122"/>
              </a:rPr>
              <a:t>Object Oriented</a:t>
            </a:r>
            <a:r>
              <a:rPr lang="zh-CN" altLang="en-US" sz="2000" b="1" dirty="0">
                <a:effectLst>
                  <a:outerShdw blurRad="38100" dist="38100" dir="2700000" algn="tl">
                    <a:srgbClr val="FFFFFF"/>
                  </a:outerShdw>
                </a:effectLst>
                <a:ea typeface="楷体" panose="02010609060101010101" pitchFamily="49" charset="-122"/>
              </a:rPr>
              <a:t>）”。</a:t>
            </a:r>
            <a:r>
              <a:rPr lang="zh-CN" altLang="en-US" sz="2000" dirty="0">
                <a:ea typeface="楷体" panose="02010609060101010101" pitchFamily="49" charset="-122"/>
              </a:rPr>
              <a:t> </a:t>
            </a:r>
            <a:r>
              <a:rPr lang="zh-CN" altLang="en-US" sz="2000" b="1" dirty="0">
                <a:effectLst>
                  <a:outerShdw blurRad="38100" dist="38100" dir="2700000" algn="tl">
                    <a:srgbClr val="FFFFFF"/>
                  </a:outerShdw>
                </a:effectLst>
                <a:ea typeface="楷体" panose="02010609060101010101" pitchFamily="49" charset="-122"/>
              </a:rPr>
              <a:t> </a:t>
            </a:r>
            <a:endParaRPr lang="zh-CN" altLang="en-US" sz="2000" b="1" dirty="0">
              <a:effectLst>
                <a:outerShdw blurRad="38100" dist="38100" dir="2700000" algn="tl">
                  <a:srgbClr val="FFFFFF"/>
                </a:outerShdw>
              </a:effectLst>
              <a:ea typeface="楷体" panose="02010609060101010101" pitchFamily="49" charset="-122"/>
            </a:endParaRPr>
          </a:p>
        </p:txBody>
      </p:sp>
      <p:sp>
        <p:nvSpPr>
          <p:cNvPr id="742417" name="Text Box 17"/>
          <p:cNvSpPr txBox="1">
            <a:spLocks noChangeArrowheads="1"/>
          </p:cNvSpPr>
          <p:nvPr/>
        </p:nvSpPr>
        <p:spPr bwMode="auto">
          <a:xfrm>
            <a:off x="3504132" y="2997200"/>
            <a:ext cx="8039100" cy="1938992"/>
          </a:xfrm>
          <a:prstGeom prst="rect">
            <a:avLst/>
          </a:prstGeom>
          <a:gradFill flip="none" rotWithShape="1">
            <a:gsLst>
              <a:gs pos="0">
                <a:srgbClr val="33CCCC"/>
              </a:gs>
              <a:gs pos="64999">
                <a:srgbClr val="F0EBD5"/>
              </a:gs>
              <a:gs pos="100000">
                <a:srgbClr val="D1C39F"/>
              </a:gs>
            </a:gsLst>
            <a:lin ang="5400000" scaled="0"/>
            <a:tileRect r="-100000" b="-100000"/>
          </a:gradFill>
          <a:ln w="12700">
            <a:solidFill>
              <a:srgbClr val="C00000"/>
            </a:solidFill>
            <a:miter lim="800000"/>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latin typeface="+mn-lt"/>
                <a:ea typeface="楷体" panose="02010609060101010101" pitchFamily="49" charset="-122"/>
              </a:rPr>
              <a:t>面向对象</a:t>
            </a:r>
            <a:r>
              <a:rPr lang="zh-CN" altLang="en-US" sz="2000" b="1" dirty="0">
                <a:effectLst>
                  <a:outerShdw blurRad="38100" dist="38100" dir="2700000" algn="tl">
                    <a:srgbClr val="FFFFFF"/>
                  </a:outerShdw>
                </a:effectLst>
                <a:latin typeface="+mn-lt"/>
                <a:ea typeface="楷体" panose="02010609060101010101" pitchFamily="49" charset="-122"/>
              </a:rPr>
              <a:t>，</a:t>
            </a:r>
            <a:r>
              <a:rPr lang="zh-CN" altLang="en-US" sz="2000" b="1" dirty="0">
                <a:solidFill>
                  <a:srgbClr val="CC00CC"/>
                </a:solidFill>
                <a:effectLst>
                  <a:outerShdw blurRad="38100" dist="38100" dir="2700000" algn="tl">
                    <a:srgbClr val="000000"/>
                  </a:outerShdw>
                </a:effectLst>
                <a:latin typeface="+mn-lt"/>
                <a:ea typeface="楷体" panose="02010609060101010101" pitchFamily="49" charset="-122"/>
              </a:rPr>
              <a:t>市场份额较大</a:t>
            </a:r>
            <a:r>
              <a:rPr lang="zh-CN" altLang="en-US" sz="2000" b="1" dirty="0">
                <a:effectLst>
                  <a:outerShdw blurRad="38100" dist="38100" dir="2700000" algn="tl">
                    <a:srgbClr val="FFFFFF"/>
                  </a:outerShdw>
                </a:effectLst>
                <a:latin typeface="+mn-lt"/>
                <a:ea typeface="楷体" panose="02010609060101010101" pitchFamily="49" charset="-122"/>
              </a:rPr>
              <a:t>，</a:t>
            </a:r>
            <a:r>
              <a:rPr lang="en-US" altLang="zh-CN" sz="2000" b="1" dirty="0">
                <a:effectLst>
                  <a:outerShdw blurRad="38100" dist="38100" dir="2700000" algn="tl">
                    <a:srgbClr val="FFFFFF"/>
                  </a:outerShdw>
                </a:effectLst>
                <a:latin typeface="+mn-lt"/>
                <a:ea typeface="楷体" panose="02010609060101010101" pitchFamily="49" charset="-122"/>
              </a:rPr>
              <a:t>1995</a:t>
            </a:r>
            <a:r>
              <a:rPr lang="zh-CN" altLang="en-US" sz="2000" b="1" dirty="0">
                <a:effectLst>
                  <a:outerShdw blurRad="38100" dist="38100" dir="2700000" algn="tl">
                    <a:srgbClr val="FFFFFF"/>
                  </a:outerShdw>
                </a:effectLst>
                <a:latin typeface="+mn-lt"/>
                <a:ea typeface="楷体" panose="02010609060101010101" pitchFamily="49" charset="-122"/>
              </a:rPr>
              <a:t>年</a:t>
            </a:r>
            <a:r>
              <a:rPr lang="en-US" altLang="zh-CN" sz="2000" b="1" dirty="0">
                <a:effectLst>
                  <a:outerShdw blurRad="38100" dist="38100" dir="2700000" algn="tl">
                    <a:srgbClr val="FFFFFF"/>
                  </a:outerShdw>
                </a:effectLst>
                <a:latin typeface="+mn-lt"/>
                <a:ea typeface="楷体" panose="02010609060101010101" pitchFamily="49" charset="-122"/>
              </a:rPr>
              <a:t>Sun</a:t>
            </a:r>
            <a:r>
              <a:rPr lang="zh-CN" altLang="en-US" sz="2000" b="1" dirty="0">
                <a:effectLst>
                  <a:outerShdw blurRad="38100" dist="38100" dir="2700000" algn="tl">
                    <a:srgbClr val="FFFFFF"/>
                  </a:outerShdw>
                </a:effectLst>
                <a:latin typeface="+mn-lt"/>
                <a:ea typeface="楷体" panose="02010609060101010101" pitchFamily="49" charset="-122"/>
              </a:rPr>
              <a:t>公司出品，以纯面向对象、平台无关和易学易用而著称。它全面照搬了</a:t>
            </a:r>
            <a:r>
              <a:rPr lang="en-US" altLang="zh-CN" sz="2000" b="1" dirty="0">
                <a:effectLst>
                  <a:outerShdw blurRad="38100" dist="38100" dir="2700000" algn="tl">
                    <a:srgbClr val="FFFFFF"/>
                  </a:outerShdw>
                </a:effectLst>
                <a:latin typeface="+mn-lt"/>
                <a:ea typeface="楷体" panose="02010609060101010101" pitchFamily="49" charset="-122"/>
              </a:rPr>
              <a:t>C++</a:t>
            </a:r>
            <a:r>
              <a:rPr lang="zh-CN" altLang="en-US" sz="2000" b="1" dirty="0">
                <a:effectLst>
                  <a:outerShdw blurRad="38100" dist="38100" dir="2700000" algn="tl">
                    <a:srgbClr val="FFFFFF"/>
                  </a:outerShdw>
                </a:effectLst>
                <a:latin typeface="+mn-lt"/>
                <a:ea typeface="楷体" panose="02010609060101010101" pitchFamily="49" charset="-122"/>
              </a:rPr>
              <a:t>的语法，并去掉了其不常用和不成功的部分，化繁为简，迅速博得了程序员们的认可，获得了越来越多的支持。不管是桌面应用，还是网络服务、嵌入式应用都可用它进行高效的开发。但如果要做底层的、占用资源少的程序，</a:t>
            </a:r>
            <a:r>
              <a:rPr lang="en-US" altLang="zh-CN" sz="2000" b="1" dirty="0">
                <a:effectLst>
                  <a:outerShdw blurRad="38100" dist="38100" dir="2700000" algn="tl">
                    <a:srgbClr val="FFFFFF"/>
                  </a:outerShdw>
                </a:effectLst>
                <a:latin typeface="+mn-lt"/>
                <a:ea typeface="楷体" panose="02010609060101010101" pitchFamily="49" charset="-122"/>
              </a:rPr>
              <a:t>Java</a:t>
            </a:r>
            <a:r>
              <a:rPr lang="zh-CN" altLang="en-US" sz="2000" b="1" dirty="0">
                <a:effectLst>
                  <a:outerShdw blurRad="38100" dist="38100" dir="2700000" algn="tl">
                    <a:srgbClr val="FFFFFF"/>
                  </a:outerShdw>
                </a:effectLst>
                <a:latin typeface="+mn-lt"/>
                <a:ea typeface="楷体" panose="02010609060101010101" pitchFamily="49" charset="-122"/>
              </a:rPr>
              <a:t>语言就无能为力了。  </a:t>
            </a:r>
            <a:endParaRPr lang="zh-CN" altLang="en-US" sz="2000" b="1" dirty="0">
              <a:effectLst>
                <a:outerShdw blurRad="38100" dist="38100" dir="2700000" algn="tl">
                  <a:srgbClr val="FFFFFF"/>
                </a:outerShdw>
              </a:effectLst>
              <a:latin typeface="+mn-lt"/>
              <a:ea typeface="楷体" panose="02010609060101010101" pitchFamily="49" charset="-122"/>
            </a:endParaRPr>
          </a:p>
        </p:txBody>
      </p:sp>
      <p:sp>
        <p:nvSpPr>
          <p:cNvPr id="742418" name="Text Box 18"/>
          <p:cNvSpPr txBox="1">
            <a:spLocks noChangeArrowheads="1"/>
          </p:cNvSpPr>
          <p:nvPr/>
        </p:nvSpPr>
        <p:spPr bwMode="auto">
          <a:xfrm>
            <a:off x="3502966" y="3892564"/>
            <a:ext cx="8039100" cy="1323439"/>
          </a:xfrm>
          <a:prstGeom prst="rect">
            <a:avLst/>
          </a:prstGeom>
          <a:gradFill flip="none" rotWithShape="1">
            <a:gsLst>
              <a:gs pos="0">
                <a:srgbClr val="008000"/>
              </a:gs>
              <a:gs pos="64999">
                <a:srgbClr val="F0EBD5"/>
              </a:gs>
              <a:gs pos="100000">
                <a:srgbClr val="D1C39F"/>
              </a:gs>
            </a:gsLst>
            <a:lin ang="2700000" scaled="1"/>
            <a:tileRect/>
          </a:gradFill>
          <a:ln w="15875">
            <a:solidFill>
              <a:srgbClr val="C00000"/>
            </a:solidFill>
            <a:miter lim="800000"/>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latin typeface="+mn-lt"/>
                <a:ea typeface="楷体" panose="02010609060101010101" pitchFamily="49" charset="-122"/>
              </a:rPr>
              <a:t>面向对象</a:t>
            </a:r>
            <a:r>
              <a:rPr lang="zh-CN" altLang="en-US" sz="2000" b="1" dirty="0">
                <a:effectLst>
                  <a:outerShdw blurRad="38100" dist="38100" dir="2700000" algn="tl">
                    <a:srgbClr val="FFFFFF"/>
                  </a:outerShdw>
                </a:effectLst>
                <a:latin typeface="+mn-lt"/>
                <a:ea typeface="楷体" panose="02010609060101010101" pitchFamily="49" charset="-122"/>
              </a:rPr>
              <a:t>，</a:t>
            </a:r>
            <a:r>
              <a:rPr lang="zh-CN" altLang="en-US" sz="2000" b="1" dirty="0">
                <a:solidFill>
                  <a:srgbClr val="CC00CC"/>
                </a:solidFill>
                <a:effectLst>
                  <a:outerShdw blurRad="38100" dist="38100" dir="2700000" algn="tl">
                    <a:srgbClr val="000000"/>
                  </a:outerShdw>
                </a:effectLst>
                <a:latin typeface="+mn-lt"/>
                <a:ea typeface="楷体" panose="02010609060101010101" pitchFamily="49" charset="-122"/>
              </a:rPr>
              <a:t>市场份额较大</a:t>
            </a:r>
            <a:r>
              <a:rPr lang="zh-CN" altLang="en-US" sz="2000" b="1" dirty="0">
                <a:effectLst>
                  <a:outerShdw blurRad="38100" dist="38100" dir="2700000" algn="tl">
                    <a:srgbClr val="FFFFFF"/>
                  </a:outerShdw>
                </a:effectLst>
                <a:latin typeface="+mn-lt"/>
                <a:ea typeface="楷体" panose="02010609060101010101" pitchFamily="49" charset="-122"/>
              </a:rPr>
              <a:t>，</a:t>
            </a:r>
            <a:r>
              <a:rPr lang="en-US" altLang="zh-CN" sz="2000" b="1" dirty="0">
                <a:effectLst>
                  <a:outerShdw blurRad="38100" dist="38100" dir="2700000" algn="tl">
                    <a:srgbClr val="FFFFFF"/>
                  </a:outerShdw>
                </a:effectLst>
                <a:latin typeface="+mn-lt"/>
                <a:ea typeface="楷体" panose="02010609060101010101" pitchFamily="49" charset="-122"/>
              </a:rPr>
              <a:t>2000</a:t>
            </a:r>
            <a:r>
              <a:rPr lang="zh-CN" altLang="en-US" sz="2000" b="1" dirty="0">
                <a:effectLst>
                  <a:outerShdw blurRad="38100" dist="38100" dir="2700000" algn="tl">
                    <a:srgbClr val="FFFFFF"/>
                  </a:outerShdw>
                </a:effectLst>
                <a:latin typeface="+mn-lt"/>
                <a:ea typeface="楷体" panose="02010609060101010101" pitchFamily="49" charset="-122"/>
              </a:rPr>
              <a:t>年</a:t>
            </a:r>
            <a:r>
              <a:rPr lang="en-US" altLang="zh-CN" sz="2000" b="1" dirty="0">
                <a:effectLst>
                  <a:outerShdw blurRad="38100" dist="38100" dir="2700000" algn="tl">
                    <a:srgbClr val="FFFFFF"/>
                  </a:outerShdw>
                </a:effectLst>
                <a:latin typeface="+mn-lt"/>
                <a:ea typeface="楷体" panose="02010609060101010101" pitchFamily="49" charset="-122"/>
              </a:rPr>
              <a:t>Microsoft</a:t>
            </a:r>
            <a:r>
              <a:rPr lang="en-US" altLang="zh-CN" sz="2000" b="1" dirty="0">
                <a:latin typeface="+mn-lt"/>
                <a:ea typeface="楷体" panose="02010609060101010101" pitchFamily="49" charset="-122"/>
              </a:rPr>
              <a:t> </a:t>
            </a:r>
            <a:r>
              <a:rPr lang="zh-CN" altLang="en-US" sz="2000" b="1" dirty="0">
                <a:latin typeface="+mn-lt"/>
                <a:ea typeface="楷体" panose="02010609060101010101" pitchFamily="49" charset="-122"/>
              </a:rPr>
              <a:t>公司出品，读作</a:t>
            </a:r>
            <a:r>
              <a:rPr lang="en-US" altLang="zh-CN" sz="2000" b="1" dirty="0">
                <a:latin typeface="+mn-lt"/>
                <a:ea typeface="楷体" panose="02010609060101010101" pitchFamily="49" charset="-122"/>
              </a:rPr>
              <a:t>C Sharp </a:t>
            </a:r>
            <a:r>
              <a:rPr lang="zh-CN" altLang="en-US" sz="2000" b="1" dirty="0">
                <a:latin typeface="+mn-lt"/>
                <a:ea typeface="楷体" panose="02010609060101010101" pitchFamily="49" charset="-122"/>
              </a:rPr>
              <a:t>。戏称其为</a:t>
            </a:r>
            <a:r>
              <a:rPr lang="en-US" altLang="zh-CN" sz="2000" b="1" dirty="0">
                <a:latin typeface="+mn-lt"/>
                <a:ea typeface="楷体" panose="02010609060101010101" pitchFamily="49" charset="-122"/>
              </a:rPr>
              <a:t>C++++ </a:t>
            </a:r>
            <a:r>
              <a:rPr lang="zh-CN" altLang="en-US" sz="2000" b="1" dirty="0">
                <a:latin typeface="+mn-lt"/>
                <a:ea typeface="楷体" panose="02010609060101010101" pitchFamily="49" charset="-122"/>
              </a:rPr>
              <a:t>，它也照搬了</a:t>
            </a:r>
            <a:r>
              <a:rPr lang="en-US" altLang="zh-CN" sz="2000" b="1" dirty="0">
                <a:latin typeface="+mn-lt"/>
                <a:ea typeface="楷体" panose="02010609060101010101" pitchFamily="49" charset="-122"/>
              </a:rPr>
              <a:t>C/C++</a:t>
            </a:r>
            <a:r>
              <a:rPr lang="zh-CN" altLang="en-US" sz="2000" b="1" dirty="0">
                <a:latin typeface="+mn-lt"/>
                <a:ea typeface="楷体" panose="02010609060101010101" pitchFamily="49" charset="-122"/>
              </a:rPr>
              <a:t>的语法 ，诞生在</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语言之后，所以它能把</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语言的成功之处吸收进来，把不成功之处抛弃，打造了一个似</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而非</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，还有点超越</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的语言。 </a:t>
            </a:r>
            <a:endParaRPr lang="zh-CN" altLang="en-US" sz="2000" b="1" dirty="0">
              <a:latin typeface="+mn-lt"/>
              <a:ea typeface="楷体" panose="02010609060101010101" pitchFamily="49" charset="-122"/>
            </a:endParaRPr>
          </a:p>
        </p:txBody>
      </p:sp>
      <p:sp>
        <p:nvSpPr>
          <p:cNvPr id="20" name="Text Box 11"/>
          <p:cNvSpPr txBox="1">
            <a:spLocks noChangeArrowheads="1"/>
          </p:cNvSpPr>
          <p:nvPr/>
        </p:nvSpPr>
        <p:spPr bwMode="auto">
          <a:xfrm>
            <a:off x="1340164" y="5422231"/>
            <a:ext cx="1655762" cy="466725"/>
          </a:xfrm>
          <a:prstGeom prst="rect">
            <a:avLst/>
          </a:prstGeom>
          <a:solidFill>
            <a:srgbClr val="FF66FF"/>
          </a:solidFill>
          <a:ln w="9525">
            <a:miter lim="800000"/>
          </a:ln>
          <a:effectLst/>
          <a:scene3d>
            <a:camera prst="legacyObliqueTopRight"/>
            <a:lightRig rig="legacyFlat3" dir="b"/>
          </a:scene3d>
          <a:sp3d extrusionH="430200" prstMaterial="legacyMatte">
            <a:bevelT w="13500" h="13500" prst="angle"/>
            <a:bevelB w="13500" h="13500" prst="angle"/>
            <a:extrusionClr>
              <a:srgbClr val="FF66FF"/>
            </a:extrusionClr>
          </a:sp3d>
        </p:spPr>
        <p:txBody>
          <a:bodyPr>
            <a:spAutoFit/>
            <a:flatTx/>
          </a:bodyPr>
          <a:lstStyle/>
          <a:p>
            <a:pPr algn="ctr">
              <a:spcBef>
                <a:spcPct val="50000"/>
              </a:spcBef>
            </a:pPr>
            <a:r>
              <a:rPr lang="en-US" altLang="zh-CN" b="1" dirty="0">
                <a:effectLst>
                  <a:outerShdw blurRad="38100" dist="38100" dir="2700000" algn="tl">
                    <a:srgbClr val="FFFFFF"/>
                  </a:outerShdw>
                </a:effectLst>
                <a:latin typeface="+mn-lt"/>
                <a:ea typeface="楷体_GB2312" pitchFamily="49" charset="-122"/>
              </a:rPr>
              <a:t>Python</a:t>
            </a:r>
            <a:endParaRPr lang="en-US" altLang="zh-CN" b="1" dirty="0">
              <a:effectLst>
                <a:outerShdw blurRad="38100" dist="38100" dir="2700000" algn="tl">
                  <a:srgbClr val="FFFFFF"/>
                </a:outerShdw>
              </a:effectLst>
              <a:latin typeface="+mn-lt"/>
              <a:ea typeface="楷体_GB2312" pitchFamily="49" charset="-122"/>
            </a:endParaRPr>
          </a:p>
        </p:txBody>
      </p:sp>
      <p:sp>
        <p:nvSpPr>
          <p:cNvPr id="19" name="AutoShape 14"/>
          <p:cNvSpPr>
            <a:spLocks noChangeArrowheads="1"/>
          </p:cNvSpPr>
          <p:nvPr/>
        </p:nvSpPr>
        <p:spPr bwMode="auto">
          <a:xfrm rot="5400000">
            <a:off x="1917307" y="4922458"/>
            <a:ext cx="504000" cy="288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21" name="Text Box 18"/>
          <p:cNvSpPr txBox="1">
            <a:spLocks noChangeArrowheads="1"/>
          </p:cNvSpPr>
          <p:nvPr/>
        </p:nvSpPr>
        <p:spPr bwMode="auto">
          <a:xfrm>
            <a:off x="3504408" y="4520409"/>
            <a:ext cx="8039100" cy="2246769"/>
          </a:xfrm>
          <a:prstGeom prst="rect">
            <a:avLst/>
          </a:prstGeom>
          <a:gradFill flip="none" rotWithShape="1">
            <a:gsLst>
              <a:gs pos="0">
                <a:srgbClr val="FF66FF"/>
              </a:gs>
              <a:gs pos="64999">
                <a:srgbClr val="F0EBD5"/>
              </a:gs>
              <a:gs pos="100000">
                <a:srgbClr val="D1C39F"/>
              </a:gs>
            </a:gsLst>
            <a:lin ang="2700000" scaled="1"/>
            <a:tileRect/>
          </a:gradFill>
          <a:ln w="15875">
            <a:solidFill>
              <a:srgbClr val="C00000"/>
            </a:solidFill>
            <a:miter lim="800000"/>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2000" b="1" dirty="0">
                <a:solidFill>
                  <a:srgbClr val="CC0000"/>
                </a:solidFill>
                <a:effectLst>
                  <a:innerShdw blurRad="63500" dist="50800">
                    <a:prstClr val="black">
                      <a:alpha val="50000"/>
                    </a:prstClr>
                  </a:innerShdw>
                </a:effectLst>
                <a:latin typeface="+mn-lt"/>
                <a:ea typeface="楷体" panose="02010609060101010101" pitchFamily="49" charset="-122"/>
              </a:rPr>
              <a:t>面向对象</a:t>
            </a:r>
            <a:r>
              <a:rPr lang="zh-CN" altLang="en-US" sz="2000" b="1" dirty="0">
                <a:effectLst>
                  <a:innerShdw blurRad="63500" dist="50800">
                    <a:prstClr val="black">
                      <a:alpha val="50000"/>
                    </a:prstClr>
                  </a:innerShdw>
                </a:effectLst>
                <a:latin typeface="+mn-lt"/>
                <a:ea typeface="楷体" panose="02010609060101010101" pitchFamily="49" charset="-122"/>
              </a:rPr>
              <a:t>，</a:t>
            </a:r>
            <a:r>
              <a:rPr lang="zh-CN" altLang="en-US" sz="2000" b="1" dirty="0">
                <a:solidFill>
                  <a:srgbClr val="CC00CC"/>
                </a:solidFill>
                <a:effectLst>
                  <a:innerShdw blurRad="63500" dist="50800">
                    <a:prstClr val="black">
                      <a:alpha val="50000"/>
                    </a:prstClr>
                  </a:innerShdw>
                </a:effectLst>
                <a:latin typeface="+mn-lt"/>
                <a:ea typeface="楷体" panose="02010609060101010101" pitchFamily="49" charset="-122"/>
              </a:rPr>
              <a:t>市场份额较大</a:t>
            </a:r>
            <a:r>
              <a:rPr lang="zh-CN" altLang="en-US" sz="2000" b="1" dirty="0">
                <a:effectLst>
                  <a:innerShdw blurRad="63500" dist="50800">
                    <a:prstClr val="black">
                      <a:alpha val="50000"/>
                    </a:prstClr>
                  </a:innerShdw>
                </a:effectLst>
                <a:latin typeface="+mn-lt"/>
                <a:ea typeface="楷体" panose="02010609060101010101" pitchFamily="49" charset="-122"/>
              </a:rPr>
              <a:t>，</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（大蟒蛇）是一种脚本语言，主要由</a:t>
            </a:r>
            <a:r>
              <a:rPr lang="en-US" sz="2000" b="1" dirty="0">
                <a:effectLst>
                  <a:innerShdw blurRad="63500" dist="50800">
                    <a:prstClr val="black">
                      <a:alpha val="50000"/>
                    </a:prstClr>
                  </a:innerShdw>
                </a:effectLst>
                <a:latin typeface="+mn-lt"/>
                <a:ea typeface="楷体" panose="02010609060101010101" pitchFamily="49" charset="-122"/>
              </a:rPr>
              <a:t>C</a:t>
            </a:r>
            <a:r>
              <a:rPr lang="zh-CN" altLang="en-US" sz="2000" b="1" dirty="0">
                <a:effectLst>
                  <a:innerShdw blurRad="63500" dist="50800">
                    <a:prstClr val="black">
                      <a:alpha val="50000"/>
                    </a:prstClr>
                  </a:innerShdw>
                </a:effectLst>
                <a:latin typeface="+mn-lt"/>
                <a:ea typeface="楷体" panose="02010609060101010101" pitchFamily="49" charset="-122"/>
              </a:rPr>
              <a:t>语言实现，其创始人为荷兰人吉多</a:t>
            </a:r>
            <a:r>
              <a:rPr lang="en-US" sz="2000" b="1" dirty="0">
                <a:effectLst>
                  <a:innerShdw blurRad="63500" dist="50800">
                    <a:prstClr val="black">
                      <a:alpha val="50000"/>
                    </a:prstClr>
                  </a:innerShdw>
                </a:effectLst>
                <a:latin typeface="+mn-lt"/>
                <a:ea typeface="楷体" panose="02010609060101010101" pitchFamily="49" charset="-122"/>
              </a:rPr>
              <a:t>·</a:t>
            </a:r>
            <a:r>
              <a:rPr lang="zh-CN" altLang="en-US" sz="2000" b="1" dirty="0">
                <a:effectLst>
                  <a:innerShdw blurRad="63500" dist="50800">
                    <a:prstClr val="black">
                      <a:alpha val="50000"/>
                    </a:prstClr>
                  </a:innerShdw>
                </a:effectLst>
                <a:latin typeface="+mn-lt"/>
                <a:ea typeface="楷体" panose="02010609060101010101" pitchFamily="49" charset="-122"/>
              </a:rPr>
              <a:t>范罗苏姆（</a:t>
            </a:r>
            <a:r>
              <a:rPr lang="en-US" sz="2000" b="1" dirty="0">
                <a:effectLst>
                  <a:innerShdw blurRad="63500" dist="50800">
                    <a:prstClr val="black">
                      <a:alpha val="50000"/>
                    </a:prstClr>
                  </a:innerShdw>
                </a:effectLst>
                <a:latin typeface="+mn-lt"/>
                <a:ea typeface="楷体" panose="02010609060101010101" pitchFamily="49" charset="-122"/>
              </a:rPr>
              <a:t>Guido van </a:t>
            </a:r>
            <a:r>
              <a:rPr lang="en-US" sz="2000" b="1" dirty="0" err="1">
                <a:effectLst>
                  <a:innerShdw blurRad="63500" dist="50800">
                    <a:prstClr val="black">
                      <a:alpha val="50000"/>
                    </a:prstClr>
                  </a:innerShdw>
                </a:effectLst>
                <a:latin typeface="+mn-lt"/>
                <a:ea typeface="楷体" panose="02010609060101010101" pitchFamily="49" charset="-122"/>
              </a:rPr>
              <a:t>Rossum</a:t>
            </a:r>
            <a:r>
              <a:rPr lang="zh-CN" altLang="en-US" sz="2000" b="1" dirty="0">
                <a:effectLst>
                  <a:innerShdw blurRad="63500" dist="50800">
                    <a:prstClr val="black">
                      <a:alpha val="50000"/>
                    </a:prstClr>
                  </a:innerShdw>
                </a:effectLst>
                <a:latin typeface="+mn-lt"/>
                <a:ea typeface="楷体" panose="02010609060101010101" pitchFamily="49" charset="-122"/>
              </a:rPr>
              <a:t>）。</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其实也是基于</a:t>
            </a:r>
            <a:r>
              <a:rPr lang="en-US" sz="2000" b="1" dirty="0">
                <a:effectLst>
                  <a:innerShdw blurRad="63500" dist="50800">
                    <a:prstClr val="black">
                      <a:alpha val="50000"/>
                    </a:prstClr>
                  </a:innerShdw>
                </a:effectLst>
                <a:latin typeface="+mn-lt"/>
                <a:ea typeface="楷体" panose="02010609060101010101" pitchFamily="49" charset="-122"/>
              </a:rPr>
              <a:t>C/C++</a:t>
            </a:r>
            <a:r>
              <a:rPr lang="zh-CN" altLang="en-US" sz="2000" b="1" dirty="0">
                <a:effectLst>
                  <a:innerShdw blurRad="63500" dist="50800">
                    <a:prstClr val="black">
                      <a:alpha val="50000"/>
                    </a:prstClr>
                  </a:innerShdw>
                </a:effectLst>
                <a:latin typeface="+mn-lt"/>
                <a:ea typeface="楷体" panose="02010609060101010101" pitchFamily="49" charset="-122"/>
              </a:rPr>
              <a:t>创造的，它们的区别主要体现在，</a:t>
            </a:r>
            <a:r>
              <a:rPr lang="en-US" sz="2000" b="1" dirty="0">
                <a:effectLst>
                  <a:innerShdw blurRad="63500" dist="50800">
                    <a:prstClr val="black">
                      <a:alpha val="50000"/>
                    </a:prstClr>
                  </a:innerShdw>
                </a:effectLst>
                <a:latin typeface="+mn-lt"/>
                <a:ea typeface="楷体" panose="02010609060101010101" pitchFamily="49" charset="-122"/>
              </a:rPr>
              <a:t>C/C++</a:t>
            </a:r>
            <a:r>
              <a:rPr lang="zh-CN" altLang="en-US" sz="2000" b="1" dirty="0">
                <a:effectLst>
                  <a:innerShdw blurRad="63500" dist="50800">
                    <a:prstClr val="black">
                      <a:alpha val="50000"/>
                    </a:prstClr>
                  </a:innerShdw>
                </a:effectLst>
                <a:latin typeface="+mn-lt"/>
                <a:ea typeface="楷体" panose="02010609060101010101" pitchFamily="49" charset="-122"/>
              </a:rPr>
              <a:t>效率高，编程难；</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效率低，编程简单。因此，很多公司在核心的功能、需要大量运行的部分更倾向于选择</a:t>
            </a:r>
            <a:r>
              <a:rPr lang="en-US" sz="2000" b="1" dirty="0">
                <a:effectLst>
                  <a:innerShdw blurRad="63500" dist="50800">
                    <a:prstClr val="black">
                      <a:alpha val="50000"/>
                    </a:prstClr>
                  </a:innerShdw>
                </a:effectLst>
                <a:latin typeface="+mn-lt"/>
                <a:ea typeface="楷体" panose="02010609060101010101" pitchFamily="49" charset="-122"/>
              </a:rPr>
              <a:t>C/C++</a:t>
            </a:r>
            <a:r>
              <a:rPr lang="zh-CN" altLang="en-US" sz="2000" b="1" dirty="0">
                <a:effectLst>
                  <a:innerShdw blurRad="63500" dist="50800">
                    <a:prstClr val="black">
                      <a:alpha val="50000"/>
                    </a:prstClr>
                  </a:innerShdw>
                </a:effectLst>
                <a:latin typeface="+mn-lt"/>
                <a:ea typeface="楷体" panose="02010609060101010101" pitchFamily="49" charset="-122"/>
              </a:rPr>
              <a:t>，而在执行次数不多，但对写代码速度要求比较高的部分则更倾向于使用</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a:t>
            </a:r>
            <a:endParaRPr lang="zh-CN" altLang="en-US" sz="2000" b="1" dirty="0">
              <a:effectLst>
                <a:innerShdw blurRad="63500" dist="50800">
                  <a:prstClr val="black">
                    <a:alpha val="50000"/>
                  </a:prstClr>
                </a:innerShdw>
              </a:effectLst>
              <a:latin typeface="+mn-lt"/>
              <a:ea typeface="楷体" panose="02010609060101010101" pitchFamily="49" charset="-122"/>
            </a:endParaRPr>
          </a:p>
        </p:txBody>
      </p:sp>
      <p:sp>
        <p:nvSpPr>
          <p:cNvPr id="742420" name="Text Box 20"/>
          <p:cNvSpPr txBox="1">
            <a:spLocks noChangeArrowheads="1"/>
          </p:cNvSpPr>
          <p:nvPr/>
        </p:nvSpPr>
        <p:spPr bwMode="auto">
          <a:xfrm>
            <a:off x="1365540" y="4553563"/>
            <a:ext cx="10203068" cy="2137701"/>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3500000" scaled="1"/>
            <a:tileRect/>
          </a:gradFill>
          <a:ln w="38100">
            <a:solidFill>
              <a:srgbClr val="006600"/>
            </a:solidFill>
          </a:ln>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wrap="square">
            <a:spAutoFit/>
          </a:bodyPr>
          <a:lstStyle/>
          <a:p>
            <a:pPr marL="342900" indent="-342900">
              <a:lnSpc>
                <a:spcPts val="2500"/>
              </a:lnSpc>
              <a:spcBef>
                <a:spcPct val="50000"/>
              </a:spcBef>
              <a:buFont typeface="Wingdings" panose="05000000000000000000" pitchFamily="2" charset="2"/>
              <a:buChar char="l"/>
            </a:pP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语言可以说是</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a:t>
            </a:r>
            <a:r>
              <a:rPr lang="en-US" altLang="zh-CN" sz="2000" b="1" dirty="0">
                <a:solidFill>
                  <a:srgbClr val="0000FF"/>
                </a:solidFill>
                <a:ea typeface="微软雅黑" panose="020B0503020204020204" charset="-122"/>
              </a:rPr>
              <a:t>Java</a:t>
            </a:r>
            <a:r>
              <a:rPr lang="zh-CN" altLang="en-US" sz="2000" b="1" dirty="0">
                <a:solidFill>
                  <a:srgbClr val="0000FF"/>
                </a:solidFill>
                <a:ea typeface="微软雅黑" panose="020B0503020204020204" charset="-122"/>
              </a:rPr>
              <a:t>、</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和</a:t>
            </a:r>
            <a:r>
              <a:rPr lang="en-US" altLang="zh-CN" sz="2000" b="1" dirty="0" err="1">
                <a:solidFill>
                  <a:srgbClr val="0000FF"/>
                </a:solidFill>
                <a:ea typeface="微软雅黑" panose="020B0503020204020204" charset="-122"/>
              </a:rPr>
              <a:t>Pathon</a:t>
            </a:r>
            <a:r>
              <a:rPr lang="zh-CN" altLang="en-US" sz="2000" b="1" dirty="0">
                <a:solidFill>
                  <a:srgbClr val="0000FF"/>
                </a:solidFill>
                <a:ea typeface="微软雅黑" panose="020B0503020204020204" charset="-122"/>
              </a:rPr>
              <a:t>语言的基础，还有很多专用语言也学习和借鉴了</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语言，比如进行</a:t>
            </a:r>
            <a:r>
              <a:rPr lang="en-US" altLang="zh-CN" sz="2000" b="1" dirty="0">
                <a:solidFill>
                  <a:srgbClr val="0000FF"/>
                </a:solidFill>
                <a:ea typeface="微软雅黑" panose="020B0503020204020204" charset="-122"/>
              </a:rPr>
              <a:t>Web</a:t>
            </a:r>
            <a:r>
              <a:rPr lang="zh-CN" altLang="en-US" sz="2000" b="1" dirty="0">
                <a:solidFill>
                  <a:srgbClr val="0000FF"/>
                </a:solidFill>
                <a:ea typeface="微软雅黑" panose="020B0503020204020204" charset="-122"/>
              </a:rPr>
              <a:t>开发的</a:t>
            </a:r>
            <a:r>
              <a:rPr lang="en-US" altLang="zh-CN" sz="2000" b="1" dirty="0">
                <a:solidFill>
                  <a:srgbClr val="0000FF"/>
                </a:solidFill>
                <a:ea typeface="微软雅黑" panose="020B0503020204020204" charset="-122"/>
              </a:rPr>
              <a:t>PHP</a:t>
            </a:r>
            <a:r>
              <a:rPr lang="zh-CN" altLang="en-US" sz="2000" b="1" dirty="0">
                <a:solidFill>
                  <a:srgbClr val="0000FF"/>
                </a:solidFill>
                <a:ea typeface="微软雅黑" panose="020B0503020204020204" charset="-122"/>
              </a:rPr>
              <a:t>语言，做仿真的</a:t>
            </a:r>
            <a:r>
              <a:rPr lang="en-US" altLang="zh-CN" sz="2000" b="1" dirty="0">
                <a:solidFill>
                  <a:srgbClr val="0000FF"/>
                </a:solidFill>
                <a:ea typeface="微软雅黑" panose="020B0503020204020204" charset="-122"/>
              </a:rPr>
              <a:t>MATLAB</a:t>
            </a:r>
            <a:r>
              <a:rPr lang="zh-CN" altLang="en-US" sz="2000" b="1" dirty="0">
                <a:solidFill>
                  <a:srgbClr val="0000FF"/>
                </a:solidFill>
                <a:ea typeface="微软雅黑" panose="020B0503020204020204" charset="-122"/>
              </a:rPr>
              <a:t>的内嵌语言等。</a:t>
            </a:r>
            <a:endParaRPr lang="en-US" altLang="zh-CN" sz="2000" b="1" dirty="0">
              <a:solidFill>
                <a:srgbClr val="0000FF"/>
              </a:solidFill>
              <a:ea typeface="微软雅黑" panose="020B0503020204020204" charset="-122"/>
            </a:endParaRPr>
          </a:p>
          <a:p>
            <a:pPr marL="342900" indent="-342900">
              <a:lnSpc>
                <a:spcPts val="2500"/>
              </a:lnSpc>
              <a:spcBef>
                <a:spcPct val="50000"/>
              </a:spcBef>
              <a:buFont typeface="Wingdings" panose="05000000000000000000" pitchFamily="2" charset="2"/>
              <a:buChar char="l"/>
            </a:pPr>
            <a:r>
              <a:rPr lang="zh-CN" altLang="en-US" sz="2000" b="1" dirty="0">
                <a:solidFill>
                  <a:srgbClr val="0000FF"/>
                </a:solidFill>
                <a:ea typeface="微软雅黑" panose="020B0503020204020204" charset="-122"/>
              </a:rPr>
              <a:t>学好</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语言对以后再学习其他语言大有帮助。</a:t>
            </a:r>
            <a:endParaRPr lang="en-US" altLang="zh-CN" sz="2000" b="1" dirty="0">
              <a:solidFill>
                <a:srgbClr val="0000FF"/>
              </a:solidFill>
              <a:ea typeface="微软雅黑" panose="020B0503020204020204" charset="-122"/>
            </a:endParaRPr>
          </a:p>
          <a:p>
            <a:pPr marL="342900" indent="-342900">
              <a:lnSpc>
                <a:spcPts val="2500"/>
              </a:lnSpc>
              <a:spcBef>
                <a:spcPct val="50000"/>
              </a:spcBef>
              <a:buFont typeface="Wingdings" panose="05000000000000000000" pitchFamily="2" charset="2"/>
              <a:buChar char="l"/>
            </a:pPr>
            <a:r>
              <a:rPr lang="zh-CN" altLang="en-US" sz="2000" b="1" dirty="0">
                <a:solidFill>
                  <a:srgbClr val="0000FF"/>
                </a:solidFill>
                <a:ea typeface="微软雅黑" panose="020B0503020204020204" charset="-122"/>
              </a:rPr>
              <a:t>计算机科学发展很快，若干年以后，什么技术、什么语言尽显风流无法预言。</a:t>
            </a:r>
            <a:endParaRPr lang="en-US" altLang="zh-CN" sz="2000" b="1" dirty="0">
              <a:solidFill>
                <a:srgbClr val="0000FF"/>
              </a:solidFill>
              <a:ea typeface="微软雅黑" panose="020B0503020204020204" charset="-122"/>
            </a:endParaRPr>
          </a:p>
          <a:p>
            <a:pPr marL="342900" indent="-342900">
              <a:lnSpc>
                <a:spcPts val="2500"/>
              </a:lnSpc>
              <a:spcBef>
                <a:spcPct val="50000"/>
              </a:spcBef>
              <a:buFont typeface="Wingdings" panose="05000000000000000000" pitchFamily="2" charset="2"/>
              <a:buChar char="l"/>
            </a:pPr>
            <a:r>
              <a:rPr lang="zh-CN" altLang="en-US" sz="2000" b="1" dirty="0">
                <a:solidFill>
                  <a:srgbClr val="0000FF"/>
                </a:solidFill>
                <a:ea typeface="微软雅黑" panose="020B0503020204020204" charset="-122"/>
              </a:rPr>
              <a:t>唯有掌握最基础的，才能以不变应万变，并立于不败之地。</a:t>
            </a:r>
            <a:endParaRPr lang="zh-CN" altLang="en-US" sz="2000" b="1" dirty="0">
              <a:solidFill>
                <a:srgbClr val="0000FF"/>
              </a:solidFill>
              <a:ea typeface="微软雅黑" panose="020B0503020204020204" charset="-122"/>
            </a:endParaRPr>
          </a:p>
        </p:txBody>
      </p:sp>
      <p:sp>
        <p:nvSpPr>
          <p:cNvPr id="742419" name="AutoShape 19"/>
          <p:cNvSpPr>
            <a:spLocks noChangeArrowheads="1"/>
          </p:cNvSpPr>
          <p:nvPr/>
        </p:nvSpPr>
        <p:spPr bwMode="auto">
          <a:xfrm>
            <a:off x="2313307" y="1582878"/>
            <a:ext cx="8889411" cy="2782226"/>
          </a:xfrm>
          <a:prstGeom prst="cloudCallout">
            <a:avLst>
              <a:gd name="adj1" fmla="val -46865"/>
              <a:gd name="adj2" fmla="val -6112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w="9525">
            <a:solidFill>
              <a:schemeClr val="tx1"/>
            </a:solidFill>
            <a:round/>
          </a:ln>
          <a:effectLst>
            <a:outerShdw dist="107763" dir="2700000" algn="ctr" rotWithShape="0">
              <a:schemeClr val="bg2">
                <a:alpha val="50000"/>
              </a:schemeClr>
            </a:outerShdw>
          </a:effectLst>
        </p:spPr>
        <p:txBody>
          <a:bodyPr/>
          <a:lstStyle/>
          <a:p>
            <a:pPr algn="ctr"/>
            <a:r>
              <a:rPr lang="zh-CN" altLang="en-US" sz="2000" b="1" dirty="0">
                <a:latin typeface="+mn-lt"/>
                <a:ea typeface="楷体" panose="02010609060101010101" pitchFamily="49" charset="-122"/>
              </a:rPr>
              <a:t>目前，</a:t>
            </a:r>
            <a:r>
              <a:rPr lang="en-US" sz="2000" b="1" dirty="0">
                <a:latin typeface="+mn-lt"/>
                <a:ea typeface="楷体" panose="02010609060101010101" pitchFamily="49" charset="-122"/>
              </a:rPr>
              <a:t>C/C++</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Java</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和</a:t>
            </a:r>
            <a:r>
              <a:rPr lang="en-US" sz="2000" b="1" dirty="0">
                <a:latin typeface="+mn-lt"/>
                <a:ea typeface="楷体" panose="02010609060101010101" pitchFamily="49" charset="-122"/>
              </a:rPr>
              <a:t>Python</a:t>
            </a:r>
            <a:r>
              <a:rPr lang="zh-CN" altLang="en-US" sz="2000" b="1" dirty="0">
                <a:latin typeface="+mn-lt"/>
                <a:ea typeface="楷体" panose="02010609060101010101" pitchFamily="49" charset="-122"/>
              </a:rPr>
              <a:t>语言在每年度</a:t>
            </a:r>
            <a:r>
              <a:rPr lang="en-US" sz="2000" b="1" dirty="0">
                <a:latin typeface="+mn-lt"/>
                <a:ea typeface="楷体" panose="02010609060101010101" pitchFamily="49" charset="-122"/>
              </a:rPr>
              <a:t>TIOBE</a:t>
            </a:r>
            <a:r>
              <a:rPr lang="zh-CN" altLang="en-US" sz="2000" b="1" dirty="0">
                <a:latin typeface="+mn-lt"/>
                <a:ea typeface="楷体" panose="02010609060101010101" pitchFamily="49" charset="-122"/>
              </a:rPr>
              <a:t>公布编程语言排行榜中基本囊括了前</a:t>
            </a:r>
            <a:r>
              <a:rPr lang="en-US" sz="2000" b="1" dirty="0">
                <a:latin typeface="+mn-lt"/>
                <a:ea typeface="楷体" panose="02010609060101010101" pitchFamily="49" charset="-122"/>
              </a:rPr>
              <a:t>5</a:t>
            </a:r>
            <a:r>
              <a:rPr lang="zh-CN" altLang="en-US" sz="2000" b="1" dirty="0">
                <a:latin typeface="+mn-lt"/>
                <a:ea typeface="楷体" panose="02010609060101010101" pitchFamily="49" charset="-122"/>
              </a:rPr>
              <a:t>位，其他语言仅能在其专属领域里得以发挥作用。同时，</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Java</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和</a:t>
            </a:r>
            <a:r>
              <a:rPr lang="en-US" sz="2000" b="1" dirty="0">
                <a:latin typeface="+mn-lt"/>
                <a:ea typeface="楷体" panose="02010609060101010101" pitchFamily="49" charset="-122"/>
              </a:rPr>
              <a:t>Python</a:t>
            </a:r>
            <a:r>
              <a:rPr lang="zh-CN" altLang="en-US" sz="2000" b="1" dirty="0">
                <a:latin typeface="+mn-lt"/>
                <a:ea typeface="楷体" panose="02010609060101010101" pitchFamily="49" charset="-122"/>
              </a:rPr>
              <a:t>语言也在不断地完善、扩充自身，极力挤压其他语言的空间。在这种情况下，</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语言的空间变得越来越小</a:t>
            </a:r>
            <a:r>
              <a:rPr lang="zh-CN" altLang="en-US" sz="2000" b="1" dirty="0">
                <a:effectLst>
                  <a:outerShdw blurRad="38100" dist="38100" dir="2700000" algn="tl">
                    <a:srgbClr val="FFFFFF"/>
                  </a:outerShdw>
                </a:effectLst>
                <a:latin typeface="+mn-lt"/>
                <a:ea typeface="楷体" panose="02010609060101010101" pitchFamily="49" charset="-122"/>
              </a:rPr>
              <a:t>，</a:t>
            </a:r>
            <a:r>
              <a:rPr lang="zh-CN" altLang="en-US" sz="2000" b="1" dirty="0">
                <a:solidFill>
                  <a:srgbClr val="FF0000"/>
                </a:solidFill>
                <a:effectLst>
                  <a:outerShdw blurRad="38100" dist="38100" dir="2700000" algn="tl">
                    <a:srgbClr val="000000"/>
                  </a:outerShdw>
                </a:effectLst>
                <a:latin typeface="+mn-lt"/>
                <a:ea typeface="楷体" panose="02010609060101010101" pitchFamily="49" charset="-122"/>
              </a:rPr>
              <a:t>那么为什么还要学习</a:t>
            </a:r>
            <a:r>
              <a:rPr lang="en-US" altLang="zh-CN" sz="2000" b="1" dirty="0">
                <a:solidFill>
                  <a:srgbClr val="FF0000"/>
                </a:solidFill>
                <a:effectLst>
                  <a:outerShdw blurRad="38100" dist="38100" dir="2700000" algn="tl">
                    <a:srgbClr val="000000"/>
                  </a:outerShdw>
                </a:effectLst>
                <a:latin typeface="+mn-lt"/>
                <a:ea typeface="楷体" panose="02010609060101010101" pitchFamily="49" charset="-122"/>
              </a:rPr>
              <a:t>C</a:t>
            </a:r>
            <a:r>
              <a:rPr lang="zh-CN" altLang="en-US" sz="2000" b="1" dirty="0">
                <a:solidFill>
                  <a:srgbClr val="FF0000"/>
                </a:solidFill>
                <a:effectLst>
                  <a:outerShdw blurRad="38100" dist="38100" dir="2700000" algn="tl">
                    <a:srgbClr val="000000"/>
                  </a:outerShdw>
                </a:effectLst>
                <a:latin typeface="+mn-lt"/>
                <a:ea typeface="楷体" panose="02010609060101010101" pitchFamily="49" charset="-122"/>
              </a:rPr>
              <a:t>语言呢？</a:t>
            </a:r>
            <a:r>
              <a:rPr lang="zh-CN" altLang="en-US" sz="2000" b="1" dirty="0">
                <a:effectLst>
                  <a:outerShdw blurRad="38100" dist="38100" dir="2700000" algn="tl">
                    <a:srgbClr val="FFFFFF"/>
                  </a:outerShdw>
                </a:effectLst>
                <a:latin typeface="+mn-lt"/>
                <a:ea typeface="楷体" panose="02010609060101010101" pitchFamily="49" charset="-122"/>
              </a:rPr>
              <a:t> </a:t>
            </a:r>
            <a:endParaRPr lang="zh-CN" altLang="en-US" sz="2000" b="1" dirty="0">
              <a:effectLst>
                <a:outerShdw blurRad="38100" dist="38100" dir="2700000" algn="tl">
                  <a:srgbClr val="FFFFFF"/>
                </a:outerShdw>
              </a:effectLst>
              <a:latin typeface="+mn-lt"/>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2408"/>
                                        </p:tgtEl>
                                        <p:attrNameLst>
                                          <p:attrName>style.visibility</p:attrName>
                                        </p:attrNameLst>
                                      </p:cBhvr>
                                      <p:to>
                                        <p:strVal val="visible"/>
                                      </p:to>
                                    </p:set>
                                    <p:animEffect transition="in" filter="box(out)">
                                      <p:cBhvr>
                                        <p:cTn id="7" dur="500"/>
                                        <p:tgtEl>
                                          <p:spTgt spid="742408"/>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742415"/>
                                        </p:tgtEl>
                                        <p:attrNameLst>
                                          <p:attrName>style.visibility</p:attrName>
                                        </p:attrNameLst>
                                      </p:cBhvr>
                                      <p:to>
                                        <p:strVal val="visible"/>
                                      </p:to>
                                    </p:set>
                                    <p:animEffect transition="in" filter="box(out)">
                                      <p:cBhvr>
                                        <p:cTn id="11" dur="500"/>
                                        <p:tgtEl>
                                          <p:spTgt spid="742415"/>
                                        </p:tgtEl>
                                      </p:cBhvr>
                                    </p:animEffect>
                                  </p:childTnLst>
                                  <p:subTnLst>
                                    <p:audio>
                                      <p:cMediaNode>
                                        <p:cTn display="0" masterRel="sameClick">
                                          <p:stCondLst>
                                            <p:cond evt="begin" delay="0">
                                              <p:tn val="9"/>
                                            </p:cond>
                                          </p:stCondLst>
                                          <p:endCondLst>
                                            <p:cond evt="onStopAudio" delay="0">
                                              <p:tgtEl>
                                                <p:sldTgt/>
                                              </p:tgtEl>
                                            </p:cond>
                                          </p:endCondLst>
                                        </p:cTn>
                                        <p:tgtEl>
                                          <p:sndTgt r:embed="rId1" name="camera.wav"/>
                                        </p:tgtEl>
                                      </p:cMediaNode>
                                    </p:audio>
                                  </p:sub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742412"/>
                                        </p:tgtEl>
                                        <p:attrNameLst>
                                          <p:attrName>style.visibility</p:attrName>
                                        </p:attrNameLst>
                                      </p:cBhvr>
                                      <p:to>
                                        <p:strVal val="visible"/>
                                      </p:to>
                                    </p:set>
                                    <p:animEffect transition="in" filter="strips(downLeft)">
                                      <p:cBhvr>
                                        <p:cTn id="16" dur="500"/>
                                        <p:tgtEl>
                                          <p:spTgt spid="742412"/>
                                        </p:tgtEl>
                                      </p:cBhvr>
                                    </p:animEffect>
                                  </p:childTnLst>
                                  <p:subTnLst>
                                    <p:audio>
                                      <p:cMediaNode>
                                        <p:cTn display="0" masterRel="sameClick">
                                          <p:stCondLst>
                                            <p:cond evt="begin" delay="0">
                                              <p:tn val="14"/>
                                            </p:cond>
                                          </p:stCondLst>
                                          <p:endCondLst>
                                            <p:cond evt="onStopAudio" delay="0">
                                              <p:tgtEl>
                                                <p:sldTgt/>
                                              </p:tgtEl>
                                            </p:cond>
                                          </p:endCondLst>
                                        </p:cTn>
                                        <p:tgtEl>
                                          <p:sndTgt r:embed="rId2" name="laser.wav"/>
                                        </p:tgtEl>
                                      </p:cMediaNode>
                                    </p:audio>
                                  </p:subTnLst>
                                </p:cTn>
                              </p:par>
                            </p:childTnLst>
                          </p:cTn>
                        </p:par>
                        <p:par>
                          <p:cTn id="17" fill="hold">
                            <p:stCondLst>
                              <p:cond delay="500"/>
                            </p:stCondLst>
                            <p:childTnLst>
                              <p:par>
                                <p:cTn id="18" presetID="4" presetClass="entr" presetSubtype="32" fill="hold" grpId="0" nodeType="afterEffect">
                                  <p:stCondLst>
                                    <p:cond delay="0"/>
                                  </p:stCondLst>
                                  <p:childTnLst>
                                    <p:set>
                                      <p:cBhvr>
                                        <p:cTn id="19" dur="1" fill="hold">
                                          <p:stCondLst>
                                            <p:cond delay="0"/>
                                          </p:stCondLst>
                                        </p:cTn>
                                        <p:tgtEl>
                                          <p:spTgt spid="742409"/>
                                        </p:tgtEl>
                                        <p:attrNameLst>
                                          <p:attrName>style.visibility</p:attrName>
                                        </p:attrNameLst>
                                      </p:cBhvr>
                                      <p:to>
                                        <p:strVal val="visible"/>
                                      </p:to>
                                    </p:set>
                                    <p:animEffect transition="in" filter="box(out)">
                                      <p:cBhvr>
                                        <p:cTn id="20" dur="500"/>
                                        <p:tgtEl>
                                          <p:spTgt spid="742409"/>
                                        </p:tgtEl>
                                      </p:cBhvr>
                                    </p:animEffect>
                                  </p:childTnLst>
                                  <p:subTnLst>
                                    <p:audio>
                                      <p:cMediaNode>
                                        <p:cTn display="0" masterRel="sameClick">
                                          <p:stCondLst>
                                            <p:cond evt="begin" delay="0">
                                              <p:tn val="18"/>
                                            </p:cond>
                                          </p:stCondLst>
                                          <p:endCondLst>
                                            <p:cond evt="onStopAudio" delay="0">
                                              <p:tgtEl>
                                                <p:sldTgt/>
                                              </p:tgtEl>
                                            </p:cond>
                                          </p:endCondLst>
                                        </p:cTn>
                                        <p:tgtEl>
                                          <p:sndTgt r:embed="rId1" name="camera.wav"/>
                                        </p:tgtEl>
                                      </p:cMediaNode>
                                    </p:audio>
                                  </p:subTnLst>
                                </p:cTn>
                              </p:par>
                            </p:childTnLst>
                          </p:cTn>
                        </p:par>
                        <p:par>
                          <p:cTn id="21" fill="hold">
                            <p:stCondLst>
                              <p:cond delay="1000"/>
                            </p:stCondLst>
                            <p:childTnLst>
                              <p:par>
                                <p:cTn id="22" presetID="4" presetClass="entr" presetSubtype="32" fill="hold" grpId="0" nodeType="afterEffect">
                                  <p:stCondLst>
                                    <p:cond delay="0"/>
                                  </p:stCondLst>
                                  <p:childTnLst>
                                    <p:set>
                                      <p:cBhvr>
                                        <p:cTn id="23" dur="1" fill="hold">
                                          <p:stCondLst>
                                            <p:cond delay="0"/>
                                          </p:stCondLst>
                                        </p:cTn>
                                        <p:tgtEl>
                                          <p:spTgt spid="742416"/>
                                        </p:tgtEl>
                                        <p:attrNameLst>
                                          <p:attrName>style.visibility</p:attrName>
                                        </p:attrNameLst>
                                      </p:cBhvr>
                                      <p:to>
                                        <p:strVal val="visible"/>
                                      </p:to>
                                    </p:set>
                                    <p:animEffect transition="in" filter="box(out)">
                                      <p:cBhvr>
                                        <p:cTn id="24" dur="500"/>
                                        <p:tgtEl>
                                          <p:spTgt spid="742416"/>
                                        </p:tgtEl>
                                      </p:cBhvr>
                                    </p:animEffect>
                                  </p:childTnLst>
                                  <p:subTnLst>
                                    <p:audio>
                                      <p:cMediaNode>
                                        <p:cTn display="0" masterRel="sameClick">
                                          <p:stCondLst>
                                            <p:cond evt="begin" delay="0">
                                              <p:tn val="22"/>
                                            </p:cond>
                                          </p:stCondLst>
                                          <p:endCondLst>
                                            <p:cond evt="onStopAudio" delay="0">
                                              <p:tgtEl>
                                                <p:sldTgt/>
                                              </p:tgtEl>
                                            </p:cond>
                                          </p:endCondLst>
                                        </p:cTn>
                                        <p:tgtEl>
                                          <p:sndTgt r:embed="rId1" name="camera.wav"/>
                                        </p:tgtEl>
                                      </p:cMediaNode>
                                    </p:audio>
                                  </p:sub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742413"/>
                                        </p:tgtEl>
                                        <p:attrNameLst>
                                          <p:attrName>style.visibility</p:attrName>
                                        </p:attrNameLst>
                                      </p:cBhvr>
                                      <p:to>
                                        <p:strVal val="visible"/>
                                      </p:to>
                                    </p:set>
                                    <p:animEffect transition="in" filter="strips(downLeft)">
                                      <p:cBhvr>
                                        <p:cTn id="29" dur="500"/>
                                        <p:tgtEl>
                                          <p:spTgt spid="742413"/>
                                        </p:tgtEl>
                                      </p:cBhvr>
                                    </p:animEffect>
                                  </p:childTnLst>
                                  <p:subTnLst>
                                    <p:audio>
                                      <p:cMediaNode>
                                        <p:cTn display="0" masterRel="sameClick">
                                          <p:stCondLst>
                                            <p:cond evt="begin" delay="0">
                                              <p:tn val="27"/>
                                            </p:cond>
                                          </p:stCondLst>
                                          <p:endCondLst>
                                            <p:cond evt="onStopAudio" delay="0">
                                              <p:tgtEl>
                                                <p:sldTgt/>
                                              </p:tgtEl>
                                            </p:cond>
                                          </p:endCondLst>
                                        </p:cTn>
                                        <p:tgtEl>
                                          <p:sndTgt r:embed="rId2" name="laser.wav"/>
                                        </p:tgtEl>
                                      </p:cMediaNode>
                                    </p:audio>
                                  </p:subTnLst>
                                </p:cTn>
                              </p:par>
                            </p:childTnLst>
                          </p:cTn>
                        </p:par>
                        <p:par>
                          <p:cTn id="30" fill="hold">
                            <p:stCondLst>
                              <p:cond delay="500"/>
                            </p:stCondLst>
                            <p:childTnLst>
                              <p:par>
                                <p:cTn id="31" presetID="4" presetClass="entr" presetSubtype="32" fill="hold" grpId="0" nodeType="afterEffect">
                                  <p:stCondLst>
                                    <p:cond delay="0"/>
                                  </p:stCondLst>
                                  <p:childTnLst>
                                    <p:set>
                                      <p:cBhvr>
                                        <p:cTn id="32" dur="1" fill="hold">
                                          <p:stCondLst>
                                            <p:cond delay="0"/>
                                          </p:stCondLst>
                                        </p:cTn>
                                        <p:tgtEl>
                                          <p:spTgt spid="742410"/>
                                        </p:tgtEl>
                                        <p:attrNameLst>
                                          <p:attrName>style.visibility</p:attrName>
                                        </p:attrNameLst>
                                      </p:cBhvr>
                                      <p:to>
                                        <p:strVal val="visible"/>
                                      </p:to>
                                    </p:set>
                                    <p:animEffect transition="in" filter="box(out)">
                                      <p:cBhvr>
                                        <p:cTn id="33" dur="500"/>
                                        <p:tgtEl>
                                          <p:spTgt spid="742410"/>
                                        </p:tgtEl>
                                      </p:cBhvr>
                                    </p:animEffect>
                                  </p:childTnLst>
                                  <p:subTnLst>
                                    <p:audio>
                                      <p:cMediaNode>
                                        <p:cTn display="0" masterRel="sameClick">
                                          <p:stCondLst>
                                            <p:cond evt="begin" delay="0">
                                              <p:tn val="31"/>
                                            </p:cond>
                                          </p:stCondLst>
                                          <p:endCondLst>
                                            <p:cond evt="onStopAudio" delay="0">
                                              <p:tgtEl>
                                                <p:sldTgt/>
                                              </p:tgtEl>
                                            </p:cond>
                                          </p:endCondLst>
                                        </p:cTn>
                                        <p:tgtEl>
                                          <p:sndTgt r:embed="rId1" name="camera.wav"/>
                                        </p:tgtEl>
                                      </p:cMediaNode>
                                    </p:audio>
                                  </p:subTnLst>
                                </p:cTn>
                              </p:par>
                            </p:childTnLst>
                          </p:cTn>
                        </p:par>
                        <p:par>
                          <p:cTn id="34" fill="hold">
                            <p:stCondLst>
                              <p:cond delay="1000"/>
                            </p:stCondLst>
                            <p:childTnLst>
                              <p:par>
                                <p:cTn id="35" presetID="4" presetClass="entr" presetSubtype="32" fill="hold" grpId="0" nodeType="afterEffect">
                                  <p:stCondLst>
                                    <p:cond delay="0"/>
                                  </p:stCondLst>
                                  <p:childTnLst>
                                    <p:set>
                                      <p:cBhvr>
                                        <p:cTn id="36" dur="1" fill="hold">
                                          <p:stCondLst>
                                            <p:cond delay="0"/>
                                          </p:stCondLst>
                                        </p:cTn>
                                        <p:tgtEl>
                                          <p:spTgt spid="742417"/>
                                        </p:tgtEl>
                                        <p:attrNameLst>
                                          <p:attrName>style.visibility</p:attrName>
                                        </p:attrNameLst>
                                      </p:cBhvr>
                                      <p:to>
                                        <p:strVal val="visible"/>
                                      </p:to>
                                    </p:set>
                                    <p:animEffect transition="in" filter="box(out)">
                                      <p:cBhvr>
                                        <p:cTn id="37" dur="500"/>
                                        <p:tgtEl>
                                          <p:spTgt spid="742417"/>
                                        </p:tgtEl>
                                      </p:cBhvr>
                                    </p:animEffect>
                                  </p:childTnLst>
                                  <p:subTnLst>
                                    <p:audio>
                                      <p:cMediaNode>
                                        <p:cTn display="0" masterRel="sameClick">
                                          <p:stCondLst>
                                            <p:cond evt="begin" delay="0">
                                              <p:tn val="35"/>
                                            </p:cond>
                                          </p:stCondLst>
                                          <p:endCondLst>
                                            <p:cond evt="onStopAudio" delay="0">
                                              <p:tgtEl>
                                                <p:sldTgt/>
                                              </p:tgtEl>
                                            </p:cond>
                                          </p:endCondLst>
                                        </p:cTn>
                                        <p:tgtEl>
                                          <p:sndTgt r:embed="rId1" name="camera.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742414"/>
                                        </p:tgtEl>
                                        <p:attrNameLst>
                                          <p:attrName>style.visibility</p:attrName>
                                        </p:attrNameLst>
                                      </p:cBhvr>
                                      <p:to>
                                        <p:strVal val="visible"/>
                                      </p:to>
                                    </p:set>
                                    <p:animEffect transition="in" filter="strips(downLeft)">
                                      <p:cBhvr>
                                        <p:cTn id="42" dur="500"/>
                                        <p:tgtEl>
                                          <p:spTgt spid="742414"/>
                                        </p:tgtEl>
                                      </p:cBhvr>
                                    </p:animEffect>
                                  </p:childTnLst>
                                  <p:subTnLst>
                                    <p:audio>
                                      <p:cMediaNode>
                                        <p:cTn display="0" masterRel="sameClick">
                                          <p:stCondLst>
                                            <p:cond evt="begin" delay="0">
                                              <p:tn val="40"/>
                                            </p:cond>
                                          </p:stCondLst>
                                          <p:endCondLst>
                                            <p:cond evt="onStopAudio" delay="0">
                                              <p:tgtEl>
                                                <p:sldTgt/>
                                              </p:tgtEl>
                                            </p:cond>
                                          </p:endCondLst>
                                        </p:cTn>
                                        <p:tgtEl>
                                          <p:sndTgt r:embed="rId2" name="laser.wav"/>
                                        </p:tgtEl>
                                      </p:cMediaNode>
                                    </p:audio>
                                  </p:subTnLst>
                                </p:cTn>
                              </p:par>
                            </p:childTnLst>
                          </p:cTn>
                        </p:par>
                        <p:par>
                          <p:cTn id="43" fill="hold">
                            <p:stCondLst>
                              <p:cond delay="500"/>
                            </p:stCondLst>
                            <p:childTnLst>
                              <p:par>
                                <p:cTn id="44" presetID="4" presetClass="entr" presetSubtype="32" fill="hold" grpId="0" nodeType="afterEffect">
                                  <p:stCondLst>
                                    <p:cond delay="0"/>
                                  </p:stCondLst>
                                  <p:childTnLst>
                                    <p:set>
                                      <p:cBhvr>
                                        <p:cTn id="45" dur="1" fill="hold">
                                          <p:stCondLst>
                                            <p:cond delay="0"/>
                                          </p:stCondLst>
                                        </p:cTn>
                                        <p:tgtEl>
                                          <p:spTgt spid="742411"/>
                                        </p:tgtEl>
                                        <p:attrNameLst>
                                          <p:attrName>style.visibility</p:attrName>
                                        </p:attrNameLst>
                                      </p:cBhvr>
                                      <p:to>
                                        <p:strVal val="visible"/>
                                      </p:to>
                                    </p:set>
                                    <p:animEffect transition="in" filter="box(out)">
                                      <p:cBhvr>
                                        <p:cTn id="46" dur="500"/>
                                        <p:tgtEl>
                                          <p:spTgt spid="742411"/>
                                        </p:tgtEl>
                                      </p:cBhvr>
                                    </p:animEffect>
                                  </p:childTnLst>
                                  <p:subTnLst>
                                    <p:audio>
                                      <p:cMediaNode>
                                        <p:cTn display="0" masterRel="sameClick">
                                          <p:stCondLst>
                                            <p:cond evt="begin" delay="0">
                                              <p:tn val="44"/>
                                            </p:cond>
                                          </p:stCondLst>
                                          <p:endCondLst>
                                            <p:cond evt="onStopAudio" delay="0">
                                              <p:tgtEl>
                                                <p:sldTgt/>
                                              </p:tgtEl>
                                            </p:cond>
                                          </p:endCondLst>
                                        </p:cTn>
                                        <p:tgtEl>
                                          <p:sndTgt r:embed="rId1" name="camera.wav"/>
                                        </p:tgtEl>
                                      </p:cMediaNode>
                                    </p:audio>
                                  </p:subTnLst>
                                </p:cTn>
                              </p:par>
                            </p:childTnLst>
                          </p:cTn>
                        </p:par>
                        <p:par>
                          <p:cTn id="47" fill="hold">
                            <p:stCondLst>
                              <p:cond delay="1000"/>
                            </p:stCondLst>
                            <p:childTnLst>
                              <p:par>
                                <p:cTn id="48" presetID="4" presetClass="entr" presetSubtype="16" fill="hold" grpId="0" nodeType="afterEffect">
                                  <p:stCondLst>
                                    <p:cond delay="0"/>
                                  </p:stCondLst>
                                  <p:childTnLst>
                                    <p:set>
                                      <p:cBhvr>
                                        <p:cTn id="49" dur="1" fill="hold">
                                          <p:stCondLst>
                                            <p:cond delay="0"/>
                                          </p:stCondLst>
                                        </p:cTn>
                                        <p:tgtEl>
                                          <p:spTgt spid="742418"/>
                                        </p:tgtEl>
                                        <p:attrNameLst>
                                          <p:attrName>style.visibility</p:attrName>
                                        </p:attrNameLst>
                                      </p:cBhvr>
                                      <p:to>
                                        <p:strVal val="visible"/>
                                      </p:to>
                                    </p:set>
                                    <p:animEffect transition="in" filter="box(in)">
                                      <p:cBhvr>
                                        <p:cTn id="50" dur="500"/>
                                        <p:tgtEl>
                                          <p:spTgt spid="742418"/>
                                        </p:tgtEl>
                                      </p:cBhvr>
                                    </p:animEffect>
                                  </p:childTnLst>
                                  <p:subTnLst>
                                    <p:audio>
                                      <p:cMediaNode>
                                        <p:cTn display="0" masterRel="sameClick">
                                          <p:stCondLst>
                                            <p:cond evt="begin" delay="0">
                                              <p:tn val="48"/>
                                            </p:cond>
                                          </p:stCondLst>
                                          <p:endCondLst>
                                            <p:cond evt="onStopAudio" delay="0">
                                              <p:tgtEl>
                                                <p:sldTgt/>
                                              </p:tgtEl>
                                            </p:cond>
                                          </p:endCondLst>
                                        </p:cTn>
                                        <p:tgtEl>
                                          <p:sndTgt r:embed="rId1" name="camera.wav"/>
                                        </p:tgtEl>
                                      </p:cMediaNode>
                                    </p:audio>
                                  </p:sub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downLeft)">
                                      <p:cBhvr>
                                        <p:cTn id="55" dur="500"/>
                                        <p:tgtEl>
                                          <p:spTgt spid="19"/>
                                        </p:tgtEl>
                                      </p:cBhvr>
                                    </p:animEffect>
                                  </p:childTnLst>
                                  <p:subTnLst>
                                    <p:audio>
                                      <p:cMediaNode>
                                        <p:cTn display="0" masterRel="sameClick">
                                          <p:stCondLst>
                                            <p:cond evt="begin" delay="0">
                                              <p:tn val="53"/>
                                            </p:cond>
                                          </p:stCondLst>
                                          <p:endCondLst>
                                            <p:cond evt="onStopAudio" delay="0">
                                              <p:tgtEl>
                                                <p:sldTgt/>
                                              </p:tgtEl>
                                            </p:cond>
                                          </p:endCondLst>
                                        </p:cTn>
                                        <p:tgtEl>
                                          <p:sndTgt r:embed="rId2" name="laser.wav"/>
                                        </p:tgtEl>
                                      </p:cMediaNode>
                                    </p:audio>
                                  </p:subTnLst>
                                </p:cTn>
                              </p:par>
                            </p:childTnLst>
                          </p:cTn>
                        </p:par>
                        <p:par>
                          <p:cTn id="56" fill="hold">
                            <p:stCondLst>
                              <p:cond delay="500"/>
                            </p:stCondLst>
                            <p:childTnLst>
                              <p:par>
                                <p:cTn id="57" presetID="4" presetClass="entr" presetSubtype="32"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ox(out)">
                                      <p:cBhvr>
                                        <p:cTn id="59" dur="500"/>
                                        <p:tgtEl>
                                          <p:spTgt spid="20"/>
                                        </p:tgtEl>
                                      </p:cBhvr>
                                    </p:animEffect>
                                  </p:childTnLst>
                                  <p:subTnLst>
                                    <p:audio>
                                      <p:cMediaNode>
                                        <p:cTn display="0" masterRel="sameClick">
                                          <p:stCondLst>
                                            <p:cond evt="begin" delay="0">
                                              <p:tn val="57"/>
                                            </p:cond>
                                          </p:stCondLst>
                                          <p:endCondLst>
                                            <p:cond evt="onStopAudio" delay="0">
                                              <p:tgtEl>
                                                <p:sldTgt/>
                                              </p:tgtEl>
                                            </p:cond>
                                          </p:endCondLst>
                                        </p:cTn>
                                        <p:tgtEl>
                                          <p:sndTgt r:embed="rId1" name="camera.wav"/>
                                        </p:tgtEl>
                                      </p:cMediaNode>
                                    </p:audio>
                                  </p:subTnLst>
                                </p:cTn>
                              </p:par>
                            </p:childTnLst>
                          </p:cTn>
                        </p:par>
                        <p:par>
                          <p:cTn id="60" fill="hold">
                            <p:stCondLst>
                              <p:cond delay="1000"/>
                            </p:stCondLst>
                            <p:childTnLst>
                              <p:par>
                                <p:cTn id="61" presetID="4" presetClass="entr" presetSubtype="16"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ox(in)">
                                      <p:cBhvr>
                                        <p:cTn id="63" dur="500"/>
                                        <p:tgtEl>
                                          <p:spTgt spid="21"/>
                                        </p:tgtEl>
                                      </p:cBhvr>
                                    </p:animEffect>
                                  </p:childTnLst>
                                  <p:subTnLst>
                                    <p:audio>
                                      <p:cMediaNode>
                                        <p:cTn display="0" masterRel="sameClick">
                                          <p:stCondLst>
                                            <p:cond evt="begin" delay="0">
                                              <p:tn val="61"/>
                                            </p:cond>
                                          </p:stCondLst>
                                          <p:endCondLst>
                                            <p:cond evt="onStopAudio" delay="0">
                                              <p:tgtEl>
                                                <p:sldTgt/>
                                              </p:tgtEl>
                                            </p:cond>
                                          </p:endCondLst>
                                        </p:cTn>
                                        <p:tgtEl>
                                          <p:sndTgt r:embed="rId1" name="camera.wav"/>
                                        </p:tgtEl>
                                      </p:cMediaNode>
                                    </p:audio>
                                  </p:sub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742419"/>
                                        </p:tgtEl>
                                        <p:attrNameLst>
                                          <p:attrName>style.visibility</p:attrName>
                                        </p:attrNameLst>
                                      </p:cBhvr>
                                      <p:to>
                                        <p:strVal val="visible"/>
                                      </p:to>
                                    </p:set>
                                    <p:animEffect transition="in" filter="strips(downRight)">
                                      <p:cBhvr>
                                        <p:cTn id="68" dur="500"/>
                                        <p:tgtEl>
                                          <p:spTgt spid="742419"/>
                                        </p:tgtEl>
                                      </p:cBhvr>
                                    </p:animEffect>
                                  </p:childTnLst>
                                  <p:subTnLst>
                                    <p:audio>
                                      <p:cMediaNode>
                                        <p:cTn display="0" masterRel="sameClick">
                                          <p:stCondLst>
                                            <p:cond evt="begin" delay="0">
                                              <p:tn val="66"/>
                                            </p:cond>
                                          </p:stCondLst>
                                          <p:endCondLst>
                                            <p:cond evt="onStopAudio" delay="0">
                                              <p:tgtEl>
                                                <p:sldTgt/>
                                              </p:tgtEl>
                                            </p:cond>
                                          </p:endCondLst>
                                        </p:cTn>
                                        <p:tgtEl>
                                          <p:sndTgt r:embed="rId2" name="laser.wav"/>
                                        </p:tgtEl>
                                      </p:cMediaNode>
                                    </p:audio>
                                  </p:subTnLst>
                                </p:cTn>
                              </p:par>
                            </p:childTnLst>
                          </p:cTn>
                        </p:par>
                      </p:childTnLst>
                    </p:cTn>
                  </p:par>
                  <p:par>
                    <p:cTn id="69" fill="hold">
                      <p:stCondLst>
                        <p:cond delay="indefinite"/>
                      </p:stCondLst>
                      <p:childTnLst>
                        <p:par>
                          <p:cTn id="70" fill="hold">
                            <p:stCondLst>
                              <p:cond delay="0"/>
                            </p:stCondLst>
                            <p:childTnLst>
                              <p:par>
                                <p:cTn id="71" presetID="4" presetClass="entr" presetSubtype="32" fill="hold" grpId="0" nodeType="clickEffect">
                                  <p:stCondLst>
                                    <p:cond delay="0"/>
                                  </p:stCondLst>
                                  <p:childTnLst>
                                    <p:set>
                                      <p:cBhvr>
                                        <p:cTn id="72" dur="1" fill="hold">
                                          <p:stCondLst>
                                            <p:cond delay="0"/>
                                          </p:stCondLst>
                                        </p:cTn>
                                        <p:tgtEl>
                                          <p:spTgt spid="742420"/>
                                        </p:tgtEl>
                                        <p:attrNameLst>
                                          <p:attrName>style.visibility</p:attrName>
                                        </p:attrNameLst>
                                      </p:cBhvr>
                                      <p:to>
                                        <p:strVal val="visible"/>
                                      </p:to>
                                    </p:set>
                                    <p:animEffect transition="in" filter="box(out)">
                                      <p:cBhvr>
                                        <p:cTn id="73" dur="500"/>
                                        <p:tgtEl>
                                          <p:spTgt spid="742420"/>
                                        </p:tgtEl>
                                      </p:cBhvr>
                                    </p:animEffect>
                                  </p:childTnLst>
                                  <p:subTnLst>
                                    <p:audio>
                                      <p:cMediaNode>
                                        <p:cTn display="0" masterRel="sameClick">
                                          <p:stCondLst>
                                            <p:cond evt="begin" delay="0">
                                              <p:tn val="71"/>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8" grpId="0" animBg="1"/>
      <p:bldP spid="742409" grpId="0" animBg="1"/>
      <p:bldP spid="742410" grpId="0" animBg="1"/>
      <p:bldP spid="742411" grpId="0" animBg="1"/>
      <p:bldP spid="742412" grpId="0" animBg="1"/>
      <p:bldP spid="742413" grpId="0" animBg="1"/>
      <p:bldP spid="742414" grpId="0" animBg="1"/>
      <p:bldP spid="742415" grpId="0" animBg="1"/>
      <p:bldP spid="742416" grpId="0" animBg="1"/>
      <p:bldP spid="742417" grpId="0" animBg="1"/>
      <p:bldP spid="742418" grpId="0" animBg="1"/>
      <p:bldP spid="20" grpId="0" animBg="1"/>
      <p:bldP spid="19" grpId="0" animBg="1"/>
      <p:bldP spid="21" grpId="0" animBg="1"/>
      <p:bldP spid="742420" grpId="0" animBg="1"/>
      <p:bldP spid="7424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326" name="Text Box 118"/>
          <p:cNvSpPr txBox="1">
            <a:spLocks noChangeArrowheads="1"/>
          </p:cNvSpPr>
          <p:nvPr/>
        </p:nvSpPr>
        <p:spPr bwMode="auto">
          <a:xfrm>
            <a:off x="551759"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4330" name="Rectangle 122"/>
          <p:cNvSpPr>
            <a:spLocks noChangeArrowheads="1"/>
          </p:cNvSpPr>
          <p:nvPr/>
        </p:nvSpPr>
        <p:spPr bwMode="auto">
          <a:xfrm>
            <a:off x="597798" y="928671"/>
            <a:ext cx="11186834" cy="1015663"/>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      </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了解了</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语言的基本特性及其应用以后，接下来就来看看</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语言程序是什么样子。一个</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语言程序可以是非常简单的，也可以是特别复杂的，这取决于程序所要实现的功能。我们先来认识一个最为简单的</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程序。</a:t>
            </a:r>
            <a:endParaRPr lang="zh-CN" altLang="en-US" sz="2000"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734331" name="Rectangle 123"/>
          <p:cNvSpPr>
            <a:spLocks noChangeArrowheads="1"/>
          </p:cNvSpPr>
          <p:nvPr/>
        </p:nvSpPr>
        <p:spPr bwMode="auto">
          <a:xfrm>
            <a:off x="1018927" y="2204864"/>
            <a:ext cx="4777606" cy="457200"/>
          </a:xfrm>
          <a:prstGeom prst="rect">
            <a:avLst/>
          </a:prstGeom>
          <a:noFill/>
          <a:ln w="9525">
            <a:noFill/>
            <a:miter lim="800000"/>
          </a:ln>
          <a:effectLst/>
        </p:spPr>
        <p:txBody>
          <a:bodyPr wrap="square" anchor="ctr">
            <a:spAutoFit/>
          </a:bodyPr>
          <a:lstStyle/>
          <a:p>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1】 </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最简单的</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程序。</a:t>
            </a:r>
            <a:endPar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p:txBody>
      </p:sp>
      <p:sp>
        <p:nvSpPr>
          <p:cNvPr id="734332" name="Rectangle 124"/>
          <p:cNvSpPr>
            <a:spLocks noChangeArrowheads="1"/>
          </p:cNvSpPr>
          <p:nvPr/>
        </p:nvSpPr>
        <p:spPr bwMode="auto">
          <a:xfrm>
            <a:off x="479376" y="3198169"/>
            <a:ext cx="184731" cy="461665"/>
          </a:xfrm>
          <a:prstGeom prst="rect">
            <a:avLst/>
          </a:prstGeom>
          <a:noFill/>
          <a:ln w="9525">
            <a:noFill/>
            <a:miter lim="800000"/>
          </a:ln>
          <a:effectLst/>
        </p:spPr>
        <p:txBody>
          <a:bodyPr wrap="none" anchor="ctr">
            <a:spAutoFit/>
          </a:bodyPr>
          <a:lstStyle/>
          <a:p>
            <a:pPr>
              <a:tabLst>
                <a:tab pos="342900" algn="l"/>
              </a:tabLst>
            </a:pPr>
            <a:endParaRPr lang="zh-CN" altLang="zh-CN"/>
          </a:p>
        </p:txBody>
      </p:sp>
      <p:sp>
        <p:nvSpPr>
          <p:cNvPr id="734333" name="Rectangle 125"/>
          <p:cNvSpPr>
            <a:spLocks noChangeArrowheads="1"/>
          </p:cNvSpPr>
          <p:nvPr/>
        </p:nvSpPr>
        <p:spPr bwMode="auto">
          <a:xfrm>
            <a:off x="479376" y="3198169"/>
            <a:ext cx="184731" cy="461665"/>
          </a:xfrm>
          <a:prstGeom prst="rect">
            <a:avLst/>
          </a:prstGeom>
          <a:noFill/>
          <a:ln w="9525">
            <a:noFill/>
            <a:miter lim="800000"/>
          </a:ln>
          <a:effectLst/>
        </p:spPr>
        <p:txBody>
          <a:bodyPr wrap="none" anchor="ctr">
            <a:spAutoFit/>
          </a:bodyPr>
          <a:lstStyle/>
          <a:p>
            <a:pPr>
              <a:tabLst>
                <a:tab pos="342900" algn="l"/>
              </a:tabLst>
            </a:pPr>
            <a:endParaRPr lang="zh-CN" altLang="zh-CN"/>
          </a:p>
        </p:txBody>
      </p:sp>
      <p:sp>
        <p:nvSpPr>
          <p:cNvPr id="734335" name="Text Box 127"/>
          <p:cNvSpPr txBox="1">
            <a:spLocks noChangeArrowheads="1"/>
          </p:cNvSpPr>
          <p:nvPr/>
        </p:nvSpPr>
        <p:spPr bwMode="auto">
          <a:xfrm>
            <a:off x="1266775" y="2767484"/>
            <a:ext cx="7888288" cy="3469829"/>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a:buFont typeface="宋体" panose="02010600030101010101" pitchFamily="2" charset="-122"/>
              <a:buNone/>
            </a:pPr>
            <a:r>
              <a:rPr lang="en-US" altLang="zh-CN" sz="2000" dirty="0">
                <a:effectLst>
                  <a:outerShdw blurRad="38100" dist="38100" dir="2700000" algn="tl">
                    <a:srgbClr val="FFFFFF"/>
                  </a:outerShdw>
                </a:effectLst>
              </a:rPr>
              <a:t>/* This is the first C program */</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#include  &lt;</a:t>
            </a:r>
            <a:r>
              <a:rPr lang="en-US" altLang="zh-CN" sz="2000" dirty="0" err="1">
                <a:effectLst>
                  <a:outerShdw blurRad="38100" dist="38100" dir="2700000" algn="tl">
                    <a:srgbClr val="FFFFFF"/>
                  </a:outerShdw>
                </a:effectLst>
              </a:rPr>
              <a:t>stdio.h</a:t>
            </a:r>
            <a:r>
              <a:rPr lang="en-US" altLang="zh-CN" sz="2000" dirty="0">
                <a:effectLst>
                  <a:outerShdw blurRad="38100" dist="38100" dir="2700000" algn="tl">
                    <a:srgbClr val="FFFFFF"/>
                  </a:outerShdw>
                </a:effectLst>
              </a:rPr>
              <a:t>&gt;</a:t>
            </a:r>
            <a:endParaRPr lang="en-US" altLang="zh-CN" sz="2000" dirty="0">
              <a:effectLst>
                <a:outerShdw blurRad="38100" dist="38100" dir="2700000" algn="tl">
                  <a:srgbClr val="FFFFFF"/>
                </a:outerShdw>
              </a:effectLst>
            </a:endParaRPr>
          </a:p>
          <a:p>
            <a:pPr>
              <a:buFont typeface="宋体" panose="02010600030101010101" pitchFamily="2" charset="-122"/>
              <a:buNone/>
            </a:pP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b="1" dirty="0" err="1">
                <a:solidFill>
                  <a:srgbClr val="993300"/>
                </a:solidFill>
                <a:effectLst>
                  <a:outerShdw blurRad="38100" dist="38100" dir="2700000" algn="tl">
                    <a:srgbClr val="FFFFFF"/>
                  </a:outerShdw>
                </a:effectLst>
              </a:rPr>
              <a:t>int</a:t>
            </a:r>
            <a:r>
              <a:rPr lang="en-US" altLang="zh-CN" sz="2000" b="1" dirty="0">
                <a:solidFill>
                  <a:srgbClr val="993300"/>
                </a:solidFill>
                <a:effectLst>
                  <a:outerShdw blurRad="38100" dist="38100" dir="2700000" algn="tl">
                    <a:srgbClr val="FFFFFF"/>
                  </a:outerShdw>
                </a:effectLst>
              </a:rPr>
              <a:t> main (  )</a:t>
            </a:r>
            <a:endParaRPr lang="en-US" altLang="zh-CN" sz="2000" b="1" dirty="0">
              <a:solidFill>
                <a:srgbClr val="993300"/>
              </a:solidFill>
              <a:effectLst>
                <a:outerShdw blurRad="38100" dist="38100" dir="2700000" algn="tl">
                  <a:srgbClr val="FFFFFF"/>
                </a:outerShdw>
              </a:effectLst>
            </a:endParaRPr>
          </a:p>
          <a:p>
            <a:pPr>
              <a:buFont typeface="宋体" panose="02010600030101010101" pitchFamily="2" charset="-122"/>
              <a:buNone/>
            </a:pP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a:t>
            </a:r>
            <a:endParaRPr lang="en-US" altLang="zh-CN" sz="2000" dirty="0">
              <a:effectLst>
                <a:outerShdw blurRad="38100" dist="38100" dir="2700000" algn="tl">
                  <a:srgbClr val="FFFFFF"/>
                </a:outerShdw>
              </a:effectLst>
            </a:endParaRPr>
          </a:p>
          <a:p>
            <a:pPr>
              <a:buFont typeface="宋体" panose="02010600030101010101" pitchFamily="2" charset="-122"/>
              <a:buNone/>
            </a:pP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   </a:t>
            </a:r>
            <a:r>
              <a:rPr lang="en-US" altLang="zh-CN" sz="2000" dirty="0" err="1">
                <a:effectLst>
                  <a:outerShdw blurRad="38100" dist="38100" dir="2700000" algn="tl">
                    <a:srgbClr val="FFFFFF"/>
                  </a:outerShdw>
                </a:effectLst>
                <a:latin typeface="+mn-lt"/>
              </a:rPr>
              <a:t>printf</a:t>
            </a:r>
            <a:r>
              <a:rPr lang="en-US" altLang="zh-CN" sz="2000" dirty="0">
                <a:effectLst>
                  <a:outerShdw blurRad="38100" dist="38100" dir="2700000" algn="tl">
                    <a:srgbClr val="FFFFFF"/>
                  </a:outerShdw>
                </a:effectLst>
                <a:latin typeface="+mn-lt"/>
              </a:rPr>
              <a:t> ("Hello C Language</a:t>
            </a:r>
            <a:r>
              <a:rPr lang="en-US" altLang="zh-CN" sz="2000" dirty="0">
                <a:effectLst>
                  <a:outerShdw blurRad="38100" dist="38100" dir="2700000" algn="tl">
                    <a:srgbClr val="FFFFFF"/>
                  </a:outerShdw>
                </a:effectLst>
              </a:rPr>
              <a:t>!</a:t>
            </a:r>
            <a:r>
              <a:rPr lang="en-US" altLang="zh-CN" sz="2000" u="sng" dirty="0">
                <a:effectLst>
                  <a:outerShdw blurRad="38100" dist="38100" dir="2700000" algn="tl">
                    <a:srgbClr val="FFFFFF"/>
                  </a:outerShdw>
                </a:effectLst>
              </a:rPr>
              <a:t>\n</a:t>
            </a:r>
            <a:r>
              <a:rPr lang="en-US" altLang="zh-CN" sz="2000" dirty="0">
                <a:effectLst>
                  <a:outerShdw blurRad="38100" dist="38100" dir="2700000" algn="tl">
                    <a:srgbClr val="FFFFFF"/>
                  </a:outerShdw>
                </a:effectLst>
              </a:rPr>
              <a:t>");</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   </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   return 0;</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a:t>
            </a:r>
            <a:endParaRPr lang="en-US" altLang="zh-CN" sz="2000" dirty="0">
              <a:effectLst>
                <a:outerShdw blurRad="38100" dist="38100" dir="2700000" algn="tl">
                  <a:srgbClr val="FFFFFF"/>
                </a:outerShdw>
              </a:effectLst>
            </a:endParaRPr>
          </a:p>
        </p:txBody>
      </p:sp>
      <p:grpSp>
        <p:nvGrpSpPr>
          <p:cNvPr id="734385" name="Group 177"/>
          <p:cNvGrpSpPr/>
          <p:nvPr/>
        </p:nvGrpSpPr>
        <p:grpSpPr bwMode="auto">
          <a:xfrm>
            <a:off x="4669033" y="2794321"/>
            <a:ext cx="1919287" cy="414338"/>
            <a:chOff x="2617" y="1878"/>
            <a:chExt cx="1209" cy="261"/>
          </a:xfrm>
        </p:grpSpPr>
        <p:sp>
          <p:nvSpPr>
            <p:cNvPr id="734337" name="Line 129"/>
            <p:cNvSpPr>
              <a:spLocks noChangeShapeType="1"/>
            </p:cNvSpPr>
            <p:nvPr/>
          </p:nvSpPr>
          <p:spPr bwMode="auto">
            <a:xfrm flipH="1">
              <a:off x="2617" y="1991"/>
              <a:ext cx="337" cy="0"/>
            </a:xfrm>
            <a:prstGeom prst="line">
              <a:avLst/>
            </a:prstGeom>
            <a:noFill/>
            <a:ln w="28575">
              <a:solidFill>
                <a:srgbClr val="3366FF"/>
              </a:solidFill>
              <a:round/>
              <a:tailEnd type="stealth" w="lg" len="lg"/>
            </a:ln>
          </p:spPr>
          <p:txBody>
            <a:bodyPr/>
            <a:lstStyle/>
            <a:p>
              <a:endParaRPr lang="zh-CN" altLang="en-US"/>
            </a:p>
          </p:txBody>
        </p:sp>
        <p:sp>
          <p:nvSpPr>
            <p:cNvPr id="734338" name="Text Box 130"/>
            <p:cNvSpPr txBox="1">
              <a:spLocks noChangeArrowheads="1"/>
            </p:cNvSpPr>
            <p:nvPr/>
          </p:nvSpPr>
          <p:spPr bwMode="auto">
            <a:xfrm>
              <a:off x="2926" y="1878"/>
              <a:ext cx="900" cy="261"/>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注释信息</a:t>
              </a:r>
              <a:endParaRPr lang="zh-CN" altLang="en-US" sz="1800" b="1" dirty="0">
                <a:solidFill>
                  <a:schemeClr val="accent2"/>
                </a:solidFill>
                <a:ea typeface="楷体_GB2312" pitchFamily="49" charset="-122"/>
              </a:endParaRPr>
            </a:p>
          </p:txBody>
        </p:sp>
      </p:grpSp>
      <p:grpSp>
        <p:nvGrpSpPr>
          <p:cNvPr id="734389" name="Group 181"/>
          <p:cNvGrpSpPr/>
          <p:nvPr/>
        </p:nvGrpSpPr>
        <p:grpSpPr bwMode="auto">
          <a:xfrm>
            <a:off x="3798783" y="3110118"/>
            <a:ext cx="2781300" cy="414337"/>
            <a:chOff x="2094" y="2077"/>
            <a:chExt cx="1752" cy="261"/>
          </a:xfrm>
        </p:grpSpPr>
        <p:sp>
          <p:nvSpPr>
            <p:cNvPr id="734387" name="Line 179"/>
            <p:cNvSpPr>
              <a:spLocks noChangeShapeType="1"/>
            </p:cNvSpPr>
            <p:nvPr/>
          </p:nvSpPr>
          <p:spPr bwMode="auto">
            <a:xfrm flipH="1">
              <a:off x="2094" y="2176"/>
              <a:ext cx="899" cy="0"/>
            </a:xfrm>
            <a:prstGeom prst="line">
              <a:avLst/>
            </a:prstGeom>
            <a:noFill/>
            <a:ln w="28575">
              <a:solidFill>
                <a:srgbClr val="3366FF"/>
              </a:solidFill>
              <a:round/>
              <a:tailEnd type="stealth" w="lg" len="lg"/>
            </a:ln>
          </p:spPr>
          <p:txBody>
            <a:bodyPr/>
            <a:lstStyle/>
            <a:p>
              <a:endParaRPr lang="zh-CN" altLang="en-US"/>
            </a:p>
          </p:txBody>
        </p:sp>
        <p:sp>
          <p:nvSpPr>
            <p:cNvPr id="734388" name="Text Box 180"/>
            <p:cNvSpPr txBox="1">
              <a:spLocks noChangeArrowheads="1"/>
            </p:cNvSpPr>
            <p:nvPr/>
          </p:nvSpPr>
          <p:spPr bwMode="auto">
            <a:xfrm>
              <a:off x="2947" y="2077"/>
              <a:ext cx="899" cy="261"/>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预处理命令</a:t>
              </a:r>
              <a:endParaRPr lang="zh-CN" altLang="en-US" sz="1800" b="1" dirty="0">
                <a:solidFill>
                  <a:schemeClr val="accent2"/>
                </a:solidFill>
                <a:ea typeface="楷体_GB2312" pitchFamily="49" charset="-122"/>
              </a:endParaRPr>
            </a:p>
          </p:txBody>
        </p:sp>
      </p:grpSp>
      <p:grpSp>
        <p:nvGrpSpPr>
          <p:cNvPr id="734396" name="Group 188"/>
          <p:cNvGrpSpPr/>
          <p:nvPr/>
        </p:nvGrpSpPr>
        <p:grpSpPr bwMode="auto">
          <a:xfrm>
            <a:off x="1506000" y="3440724"/>
            <a:ext cx="1725612" cy="415925"/>
            <a:chOff x="691" y="2266"/>
            <a:chExt cx="1087" cy="262"/>
          </a:xfrm>
        </p:grpSpPr>
        <p:grpSp>
          <p:nvGrpSpPr>
            <p:cNvPr id="734395" name="Group 187"/>
            <p:cNvGrpSpPr/>
            <p:nvPr/>
          </p:nvGrpSpPr>
          <p:grpSpPr bwMode="auto">
            <a:xfrm>
              <a:off x="691" y="2376"/>
              <a:ext cx="225" cy="116"/>
              <a:chOff x="691" y="2376"/>
              <a:chExt cx="225" cy="116"/>
            </a:xfrm>
          </p:grpSpPr>
          <p:sp>
            <p:nvSpPr>
              <p:cNvPr id="734392" name="Line 184"/>
              <p:cNvSpPr>
                <a:spLocks noChangeShapeType="1"/>
              </p:cNvSpPr>
              <p:nvPr/>
            </p:nvSpPr>
            <p:spPr bwMode="auto">
              <a:xfrm>
                <a:off x="700" y="2377"/>
                <a:ext cx="0" cy="115"/>
              </a:xfrm>
              <a:prstGeom prst="line">
                <a:avLst/>
              </a:prstGeom>
              <a:noFill/>
              <a:ln w="28575">
                <a:solidFill>
                  <a:srgbClr val="3366FF"/>
                </a:solidFill>
                <a:round/>
                <a:tailEnd type="stealth" w="lg" len="lg"/>
              </a:ln>
            </p:spPr>
            <p:txBody>
              <a:bodyPr/>
              <a:lstStyle/>
              <a:p>
                <a:endParaRPr lang="zh-CN" altLang="en-US"/>
              </a:p>
            </p:txBody>
          </p:sp>
          <p:sp>
            <p:nvSpPr>
              <p:cNvPr id="734393" name="Line 185"/>
              <p:cNvSpPr>
                <a:spLocks noChangeShapeType="1"/>
              </p:cNvSpPr>
              <p:nvPr/>
            </p:nvSpPr>
            <p:spPr bwMode="auto">
              <a:xfrm>
                <a:off x="691" y="2376"/>
                <a:ext cx="225" cy="0"/>
              </a:xfrm>
              <a:prstGeom prst="line">
                <a:avLst/>
              </a:prstGeom>
              <a:noFill/>
              <a:ln w="28575">
                <a:solidFill>
                  <a:srgbClr val="3366FF"/>
                </a:solidFill>
                <a:round/>
              </a:ln>
            </p:spPr>
            <p:txBody>
              <a:bodyPr/>
              <a:lstStyle/>
              <a:p>
                <a:endParaRPr lang="zh-CN" altLang="en-US"/>
              </a:p>
            </p:txBody>
          </p:sp>
        </p:grpSp>
        <p:sp>
          <p:nvSpPr>
            <p:cNvPr id="734394" name="Text Box 186"/>
            <p:cNvSpPr txBox="1">
              <a:spLocks noChangeArrowheads="1"/>
            </p:cNvSpPr>
            <p:nvPr/>
          </p:nvSpPr>
          <p:spPr bwMode="auto">
            <a:xfrm>
              <a:off x="878" y="2266"/>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返回整型值</a:t>
              </a:r>
              <a:endParaRPr lang="zh-CN" altLang="en-US" sz="1800" b="1" dirty="0">
                <a:solidFill>
                  <a:schemeClr val="accent2"/>
                </a:solidFill>
                <a:ea typeface="楷体_GB2312" pitchFamily="49" charset="-122"/>
              </a:endParaRPr>
            </a:p>
          </p:txBody>
        </p:sp>
      </p:grpSp>
      <p:grpSp>
        <p:nvGrpSpPr>
          <p:cNvPr id="734400" name="Group 192"/>
          <p:cNvGrpSpPr/>
          <p:nvPr/>
        </p:nvGrpSpPr>
        <p:grpSpPr bwMode="auto">
          <a:xfrm>
            <a:off x="2763545" y="3697987"/>
            <a:ext cx="5024437" cy="415925"/>
            <a:chOff x="1461" y="2448"/>
            <a:chExt cx="3165" cy="262"/>
          </a:xfrm>
        </p:grpSpPr>
        <p:sp>
          <p:nvSpPr>
            <p:cNvPr id="734398" name="Line 190"/>
            <p:cNvSpPr>
              <a:spLocks noChangeShapeType="1"/>
            </p:cNvSpPr>
            <p:nvPr/>
          </p:nvSpPr>
          <p:spPr bwMode="auto">
            <a:xfrm flipH="1">
              <a:off x="1461" y="2568"/>
              <a:ext cx="899" cy="0"/>
            </a:xfrm>
            <a:prstGeom prst="line">
              <a:avLst/>
            </a:prstGeom>
            <a:noFill/>
            <a:ln w="28575">
              <a:solidFill>
                <a:srgbClr val="3366FF"/>
              </a:solidFill>
              <a:round/>
              <a:tailEnd type="stealth" w="lg" len="lg"/>
            </a:ln>
          </p:spPr>
          <p:txBody>
            <a:bodyPr/>
            <a:lstStyle/>
            <a:p>
              <a:endParaRPr lang="zh-CN" altLang="en-US"/>
            </a:p>
          </p:txBody>
        </p:sp>
        <p:sp>
          <p:nvSpPr>
            <p:cNvPr id="734399" name="Text Box 191"/>
            <p:cNvSpPr txBox="1">
              <a:spLocks noChangeArrowheads="1"/>
            </p:cNvSpPr>
            <p:nvPr/>
          </p:nvSpPr>
          <p:spPr bwMode="auto">
            <a:xfrm>
              <a:off x="2342" y="2448"/>
              <a:ext cx="2284"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无参数、有整型返回值的主函数</a:t>
              </a:r>
              <a:endParaRPr lang="zh-CN" altLang="en-US" sz="1800" b="1" dirty="0">
                <a:solidFill>
                  <a:schemeClr val="accent2"/>
                </a:solidFill>
                <a:ea typeface="楷体_GB2312" pitchFamily="49" charset="-122"/>
              </a:endParaRPr>
            </a:p>
          </p:txBody>
        </p:sp>
      </p:grpSp>
      <p:grpSp>
        <p:nvGrpSpPr>
          <p:cNvPr id="734407" name="Group 199"/>
          <p:cNvGrpSpPr/>
          <p:nvPr/>
        </p:nvGrpSpPr>
        <p:grpSpPr bwMode="auto">
          <a:xfrm>
            <a:off x="1955643" y="3981619"/>
            <a:ext cx="1708151" cy="509587"/>
            <a:chOff x="1013" y="2627"/>
            <a:chExt cx="1076" cy="321"/>
          </a:xfrm>
        </p:grpSpPr>
        <p:grpSp>
          <p:nvGrpSpPr>
            <p:cNvPr id="734406" name="Group 198"/>
            <p:cNvGrpSpPr/>
            <p:nvPr/>
          </p:nvGrpSpPr>
          <p:grpSpPr bwMode="auto">
            <a:xfrm>
              <a:off x="1013" y="2627"/>
              <a:ext cx="225" cy="186"/>
              <a:chOff x="1013" y="2591"/>
              <a:chExt cx="225" cy="186"/>
            </a:xfrm>
          </p:grpSpPr>
          <p:sp>
            <p:nvSpPr>
              <p:cNvPr id="734403" name="Line 195"/>
              <p:cNvSpPr>
                <a:spLocks noChangeShapeType="1"/>
              </p:cNvSpPr>
              <p:nvPr/>
            </p:nvSpPr>
            <p:spPr bwMode="auto">
              <a:xfrm rot="10800000">
                <a:off x="1020" y="2591"/>
                <a:ext cx="0" cy="184"/>
              </a:xfrm>
              <a:prstGeom prst="line">
                <a:avLst/>
              </a:prstGeom>
              <a:noFill/>
              <a:ln w="28575">
                <a:solidFill>
                  <a:srgbClr val="3366FF"/>
                </a:solidFill>
                <a:round/>
                <a:tailEnd type="stealth" w="lg" len="lg"/>
              </a:ln>
            </p:spPr>
            <p:txBody>
              <a:bodyPr/>
              <a:lstStyle/>
              <a:p>
                <a:endParaRPr lang="zh-CN" altLang="en-US"/>
              </a:p>
            </p:txBody>
          </p:sp>
          <p:sp>
            <p:nvSpPr>
              <p:cNvPr id="734404" name="Line 196"/>
              <p:cNvSpPr>
                <a:spLocks noChangeShapeType="1"/>
              </p:cNvSpPr>
              <p:nvPr/>
            </p:nvSpPr>
            <p:spPr bwMode="auto">
              <a:xfrm flipH="1">
                <a:off x="1013" y="2777"/>
                <a:ext cx="225" cy="0"/>
              </a:xfrm>
              <a:prstGeom prst="line">
                <a:avLst/>
              </a:prstGeom>
              <a:noFill/>
              <a:ln w="28575">
                <a:solidFill>
                  <a:srgbClr val="3366FF"/>
                </a:solidFill>
                <a:round/>
              </a:ln>
            </p:spPr>
            <p:txBody>
              <a:bodyPr/>
              <a:lstStyle/>
              <a:p>
                <a:endParaRPr lang="zh-CN" altLang="en-US"/>
              </a:p>
            </p:txBody>
          </p:sp>
        </p:grpSp>
        <p:sp>
          <p:nvSpPr>
            <p:cNvPr id="734405" name="Text Box 197"/>
            <p:cNvSpPr txBox="1">
              <a:spLocks noChangeArrowheads="1"/>
            </p:cNvSpPr>
            <p:nvPr/>
          </p:nvSpPr>
          <p:spPr bwMode="auto">
            <a:xfrm>
              <a:off x="1189" y="2686"/>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主函数名</a:t>
              </a:r>
              <a:endParaRPr lang="zh-CN" altLang="en-US" sz="1800" b="1" dirty="0">
                <a:solidFill>
                  <a:schemeClr val="accent2"/>
                </a:solidFill>
                <a:ea typeface="楷体_GB2312" pitchFamily="49" charset="-122"/>
              </a:endParaRPr>
            </a:p>
          </p:txBody>
        </p:sp>
      </p:grpSp>
      <p:grpSp>
        <p:nvGrpSpPr>
          <p:cNvPr id="734411" name="Group 203"/>
          <p:cNvGrpSpPr/>
          <p:nvPr/>
        </p:nvGrpSpPr>
        <p:grpSpPr bwMode="auto">
          <a:xfrm>
            <a:off x="1571942" y="4316543"/>
            <a:ext cx="2811462" cy="415925"/>
            <a:chOff x="703" y="2849"/>
            <a:chExt cx="1771" cy="262"/>
          </a:xfrm>
        </p:grpSpPr>
        <p:sp>
          <p:nvSpPr>
            <p:cNvPr id="734409" name="Line 201"/>
            <p:cNvSpPr>
              <a:spLocks noChangeShapeType="1"/>
            </p:cNvSpPr>
            <p:nvPr/>
          </p:nvSpPr>
          <p:spPr bwMode="auto">
            <a:xfrm flipH="1">
              <a:off x="703" y="2975"/>
              <a:ext cx="900" cy="0"/>
            </a:xfrm>
            <a:prstGeom prst="line">
              <a:avLst/>
            </a:prstGeom>
            <a:noFill/>
            <a:ln w="28575">
              <a:solidFill>
                <a:srgbClr val="3366FF"/>
              </a:solidFill>
              <a:round/>
              <a:tailEnd type="stealth" w="lg" len="lg"/>
            </a:ln>
          </p:spPr>
          <p:txBody>
            <a:bodyPr/>
            <a:lstStyle/>
            <a:p>
              <a:endParaRPr lang="zh-CN" altLang="en-US"/>
            </a:p>
          </p:txBody>
        </p:sp>
        <p:sp>
          <p:nvSpPr>
            <p:cNvPr id="734410" name="Text Box 202"/>
            <p:cNvSpPr txBox="1">
              <a:spLocks noChangeArrowheads="1"/>
            </p:cNvSpPr>
            <p:nvPr/>
          </p:nvSpPr>
          <p:spPr bwMode="auto">
            <a:xfrm>
              <a:off x="1574" y="2849"/>
              <a:ext cx="900" cy="262"/>
            </a:xfrm>
            <a:prstGeom prst="rect">
              <a:avLst/>
            </a:prstGeom>
            <a:noFill/>
            <a:ln w="9525">
              <a:noFill/>
              <a:miter lim="800000"/>
            </a:ln>
          </p:spPr>
          <p:txBody>
            <a:bodyPr/>
            <a:lstStyle/>
            <a:p>
              <a:pPr algn="just"/>
              <a:r>
                <a:rPr lang="zh-CN" altLang="en-US" sz="1800" b="1">
                  <a:solidFill>
                    <a:schemeClr val="accent2"/>
                  </a:solidFill>
                  <a:ea typeface="楷体_GB2312" pitchFamily="49" charset="-122"/>
                </a:rPr>
                <a:t>函数开始</a:t>
              </a:r>
              <a:endParaRPr lang="zh-CN" altLang="en-US" sz="1800" b="1">
                <a:solidFill>
                  <a:schemeClr val="accent2"/>
                </a:solidFill>
                <a:ea typeface="楷体_GB2312" pitchFamily="49" charset="-122"/>
              </a:endParaRPr>
            </a:p>
          </p:txBody>
        </p:sp>
      </p:grpSp>
      <p:grpSp>
        <p:nvGrpSpPr>
          <p:cNvPr id="734418" name="Group 210"/>
          <p:cNvGrpSpPr/>
          <p:nvPr/>
        </p:nvGrpSpPr>
        <p:grpSpPr bwMode="auto">
          <a:xfrm>
            <a:off x="1798233" y="4616298"/>
            <a:ext cx="1720849" cy="415925"/>
            <a:chOff x="850" y="3022"/>
            <a:chExt cx="1084" cy="262"/>
          </a:xfrm>
        </p:grpSpPr>
        <p:grpSp>
          <p:nvGrpSpPr>
            <p:cNvPr id="734417" name="Group 209"/>
            <p:cNvGrpSpPr/>
            <p:nvPr/>
          </p:nvGrpSpPr>
          <p:grpSpPr bwMode="auto">
            <a:xfrm>
              <a:off x="850" y="3114"/>
              <a:ext cx="225" cy="162"/>
              <a:chOff x="850" y="3132"/>
              <a:chExt cx="225" cy="162"/>
            </a:xfrm>
          </p:grpSpPr>
          <p:sp>
            <p:nvSpPr>
              <p:cNvPr id="734414" name="Line 206"/>
              <p:cNvSpPr>
                <a:spLocks noChangeShapeType="1"/>
              </p:cNvSpPr>
              <p:nvPr/>
            </p:nvSpPr>
            <p:spPr bwMode="auto">
              <a:xfrm>
                <a:off x="859" y="3133"/>
                <a:ext cx="0" cy="161"/>
              </a:xfrm>
              <a:prstGeom prst="line">
                <a:avLst/>
              </a:prstGeom>
              <a:noFill/>
              <a:ln w="28575">
                <a:solidFill>
                  <a:srgbClr val="3366FF"/>
                </a:solidFill>
                <a:round/>
                <a:tailEnd type="stealth" w="lg" len="lg"/>
              </a:ln>
            </p:spPr>
            <p:txBody>
              <a:bodyPr/>
              <a:lstStyle/>
              <a:p>
                <a:endParaRPr lang="zh-CN" altLang="en-US"/>
              </a:p>
            </p:txBody>
          </p:sp>
          <p:sp>
            <p:nvSpPr>
              <p:cNvPr id="734415" name="Line 207"/>
              <p:cNvSpPr>
                <a:spLocks noChangeShapeType="1"/>
              </p:cNvSpPr>
              <p:nvPr/>
            </p:nvSpPr>
            <p:spPr bwMode="auto">
              <a:xfrm>
                <a:off x="850" y="3132"/>
                <a:ext cx="225" cy="0"/>
              </a:xfrm>
              <a:prstGeom prst="line">
                <a:avLst/>
              </a:prstGeom>
              <a:noFill/>
              <a:ln w="28575">
                <a:solidFill>
                  <a:srgbClr val="3366FF"/>
                </a:solidFill>
                <a:round/>
              </a:ln>
            </p:spPr>
            <p:txBody>
              <a:bodyPr/>
              <a:lstStyle/>
              <a:p>
                <a:endParaRPr lang="zh-CN" altLang="en-US"/>
              </a:p>
            </p:txBody>
          </p:sp>
        </p:grpSp>
        <p:sp>
          <p:nvSpPr>
            <p:cNvPr id="734416" name="Text Box 208"/>
            <p:cNvSpPr txBox="1">
              <a:spLocks noChangeArrowheads="1"/>
            </p:cNvSpPr>
            <p:nvPr/>
          </p:nvSpPr>
          <p:spPr bwMode="auto">
            <a:xfrm>
              <a:off x="1035" y="3022"/>
              <a:ext cx="899"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内部函数名</a:t>
              </a:r>
              <a:endParaRPr lang="zh-CN" altLang="en-US" sz="1800" b="1" dirty="0">
                <a:solidFill>
                  <a:schemeClr val="accent2"/>
                </a:solidFill>
                <a:ea typeface="楷体_GB2312" pitchFamily="49" charset="-122"/>
              </a:endParaRPr>
            </a:p>
          </p:txBody>
        </p:sp>
      </p:grpSp>
      <p:grpSp>
        <p:nvGrpSpPr>
          <p:cNvPr id="734422" name="Group 214"/>
          <p:cNvGrpSpPr/>
          <p:nvPr/>
        </p:nvGrpSpPr>
        <p:grpSpPr bwMode="auto">
          <a:xfrm>
            <a:off x="2401839" y="5229201"/>
            <a:ext cx="2058987" cy="473075"/>
            <a:chOff x="1211" y="3448"/>
            <a:chExt cx="1297" cy="298"/>
          </a:xfrm>
        </p:grpSpPr>
        <p:sp>
          <p:nvSpPr>
            <p:cNvPr id="734420" name="AutoShape 212"/>
            <p:cNvSpPr/>
            <p:nvPr/>
          </p:nvSpPr>
          <p:spPr bwMode="auto">
            <a:xfrm rot="5400000">
              <a:off x="1830" y="2829"/>
              <a:ext cx="59" cy="1297"/>
            </a:xfrm>
            <a:prstGeom prst="rightBrace">
              <a:avLst>
                <a:gd name="adj1" fmla="val 183192"/>
                <a:gd name="adj2" fmla="val 50000"/>
              </a:avLst>
            </a:prstGeom>
            <a:noFill/>
            <a:ln w="28575">
              <a:solidFill>
                <a:srgbClr val="3366FF"/>
              </a:solidFill>
              <a:round/>
            </a:ln>
          </p:spPr>
          <p:txBody>
            <a:bodyPr/>
            <a:lstStyle/>
            <a:p>
              <a:endParaRPr lang="zh-CN" altLang="en-US"/>
            </a:p>
          </p:txBody>
        </p:sp>
        <p:sp>
          <p:nvSpPr>
            <p:cNvPr id="734421" name="Text Box 213"/>
            <p:cNvSpPr txBox="1">
              <a:spLocks noChangeArrowheads="1"/>
            </p:cNvSpPr>
            <p:nvPr/>
          </p:nvSpPr>
          <p:spPr bwMode="auto">
            <a:xfrm>
              <a:off x="1665" y="3485"/>
              <a:ext cx="506" cy="261"/>
            </a:xfrm>
            <a:prstGeom prst="rect">
              <a:avLst/>
            </a:prstGeom>
            <a:noFill/>
            <a:ln w="9525">
              <a:noFill/>
              <a:miter lim="800000"/>
            </a:ln>
          </p:spPr>
          <p:txBody>
            <a:bodyPr/>
            <a:lstStyle/>
            <a:p>
              <a:pPr algn="just"/>
              <a:r>
                <a:rPr lang="zh-CN" altLang="en-US" sz="1800" b="1">
                  <a:solidFill>
                    <a:schemeClr val="accent2"/>
                  </a:solidFill>
                  <a:ea typeface="楷体_GB2312" pitchFamily="49" charset="-122"/>
                </a:rPr>
                <a:t>参数</a:t>
              </a:r>
              <a:endParaRPr lang="zh-CN" altLang="en-US" sz="1800" b="1">
                <a:solidFill>
                  <a:schemeClr val="accent2"/>
                </a:solidFill>
                <a:ea typeface="楷体_GB2312" pitchFamily="49" charset="-122"/>
              </a:endParaRPr>
            </a:p>
          </p:txBody>
        </p:sp>
      </p:grpSp>
      <p:grpSp>
        <p:nvGrpSpPr>
          <p:cNvPr id="734429" name="Group 221"/>
          <p:cNvGrpSpPr/>
          <p:nvPr/>
        </p:nvGrpSpPr>
        <p:grpSpPr bwMode="auto">
          <a:xfrm>
            <a:off x="4369119" y="4593099"/>
            <a:ext cx="1738313" cy="431800"/>
            <a:chOff x="2465" y="3022"/>
            <a:chExt cx="1095" cy="272"/>
          </a:xfrm>
        </p:grpSpPr>
        <p:grpSp>
          <p:nvGrpSpPr>
            <p:cNvPr id="734428" name="Group 220"/>
            <p:cNvGrpSpPr/>
            <p:nvPr/>
          </p:nvGrpSpPr>
          <p:grpSpPr bwMode="auto">
            <a:xfrm>
              <a:off x="2465" y="3133"/>
              <a:ext cx="225" cy="161"/>
              <a:chOff x="2465" y="3133"/>
              <a:chExt cx="225" cy="161"/>
            </a:xfrm>
          </p:grpSpPr>
          <p:sp>
            <p:nvSpPr>
              <p:cNvPr id="734425" name="Line 217"/>
              <p:cNvSpPr>
                <a:spLocks noChangeShapeType="1"/>
              </p:cNvSpPr>
              <p:nvPr/>
            </p:nvSpPr>
            <p:spPr bwMode="auto">
              <a:xfrm>
                <a:off x="2472" y="3133"/>
                <a:ext cx="0" cy="161"/>
              </a:xfrm>
              <a:prstGeom prst="line">
                <a:avLst/>
              </a:prstGeom>
              <a:noFill/>
              <a:ln w="28575">
                <a:solidFill>
                  <a:srgbClr val="3366FF"/>
                </a:solidFill>
                <a:round/>
                <a:tailEnd type="stealth" w="lg" len="lg"/>
              </a:ln>
            </p:spPr>
            <p:txBody>
              <a:bodyPr/>
              <a:lstStyle/>
              <a:p>
                <a:endParaRPr lang="zh-CN" altLang="en-US"/>
              </a:p>
            </p:txBody>
          </p:sp>
          <p:sp>
            <p:nvSpPr>
              <p:cNvPr id="734426" name="Line 218"/>
              <p:cNvSpPr>
                <a:spLocks noChangeShapeType="1"/>
              </p:cNvSpPr>
              <p:nvPr/>
            </p:nvSpPr>
            <p:spPr bwMode="auto">
              <a:xfrm>
                <a:off x="2465" y="3134"/>
                <a:ext cx="225" cy="0"/>
              </a:xfrm>
              <a:prstGeom prst="line">
                <a:avLst/>
              </a:prstGeom>
              <a:noFill/>
              <a:ln w="28575">
                <a:solidFill>
                  <a:srgbClr val="3366FF"/>
                </a:solidFill>
                <a:round/>
              </a:ln>
            </p:spPr>
            <p:txBody>
              <a:bodyPr/>
              <a:lstStyle/>
              <a:p>
                <a:endParaRPr lang="zh-CN" altLang="en-US"/>
              </a:p>
            </p:txBody>
          </p:sp>
        </p:grpSp>
        <p:sp>
          <p:nvSpPr>
            <p:cNvPr id="734427" name="Text Box 219"/>
            <p:cNvSpPr txBox="1">
              <a:spLocks noChangeArrowheads="1"/>
            </p:cNvSpPr>
            <p:nvPr/>
          </p:nvSpPr>
          <p:spPr bwMode="auto">
            <a:xfrm>
              <a:off x="2660" y="3022"/>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回车换行符</a:t>
              </a:r>
              <a:endParaRPr lang="zh-CN" altLang="en-US" sz="1800" b="1" dirty="0">
                <a:solidFill>
                  <a:schemeClr val="accent2"/>
                </a:solidFill>
                <a:ea typeface="楷体_GB2312" pitchFamily="49" charset="-122"/>
              </a:endParaRPr>
            </a:p>
          </p:txBody>
        </p:sp>
      </p:grpSp>
      <p:grpSp>
        <p:nvGrpSpPr>
          <p:cNvPr id="734433" name="Group 225"/>
          <p:cNvGrpSpPr/>
          <p:nvPr/>
        </p:nvGrpSpPr>
        <p:grpSpPr bwMode="auto">
          <a:xfrm>
            <a:off x="4892626" y="4941169"/>
            <a:ext cx="1889125" cy="415925"/>
            <a:chOff x="2780" y="3230"/>
            <a:chExt cx="1190" cy="262"/>
          </a:xfrm>
        </p:grpSpPr>
        <p:sp>
          <p:nvSpPr>
            <p:cNvPr id="734431" name="Line 223"/>
            <p:cNvSpPr>
              <a:spLocks noChangeShapeType="1"/>
            </p:cNvSpPr>
            <p:nvPr/>
          </p:nvSpPr>
          <p:spPr bwMode="auto">
            <a:xfrm flipH="1">
              <a:off x="2780" y="3339"/>
              <a:ext cx="337" cy="0"/>
            </a:xfrm>
            <a:prstGeom prst="line">
              <a:avLst/>
            </a:prstGeom>
            <a:noFill/>
            <a:ln w="28575">
              <a:solidFill>
                <a:srgbClr val="3366FF"/>
              </a:solidFill>
              <a:round/>
              <a:tailEnd type="stealth" w="lg" len="lg"/>
            </a:ln>
          </p:spPr>
          <p:txBody>
            <a:bodyPr/>
            <a:lstStyle/>
            <a:p>
              <a:endParaRPr lang="zh-CN" altLang="en-US"/>
            </a:p>
          </p:txBody>
        </p:sp>
        <p:sp>
          <p:nvSpPr>
            <p:cNvPr id="734432" name="Text Box 224"/>
            <p:cNvSpPr txBox="1">
              <a:spLocks noChangeArrowheads="1"/>
            </p:cNvSpPr>
            <p:nvPr/>
          </p:nvSpPr>
          <p:spPr bwMode="auto">
            <a:xfrm>
              <a:off x="3070" y="3230"/>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函数调用</a:t>
              </a:r>
              <a:endParaRPr lang="zh-CN" altLang="en-US" sz="1800" b="1" dirty="0">
                <a:solidFill>
                  <a:schemeClr val="accent2"/>
                </a:solidFill>
                <a:ea typeface="楷体_GB2312" pitchFamily="49" charset="-122"/>
              </a:endParaRPr>
            </a:p>
          </p:txBody>
        </p:sp>
      </p:grpSp>
      <p:grpSp>
        <p:nvGrpSpPr>
          <p:cNvPr id="734437" name="Group 229"/>
          <p:cNvGrpSpPr/>
          <p:nvPr/>
        </p:nvGrpSpPr>
        <p:grpSpPr bwMode="auto">
          <a:xfrm>
            <a:off x="6635702" y="4477418"/>
            <a:ext cx="1530350" cy="1544638"/>
            <a:chOff x="3788" y="2940"/>
            <a:chExt cx="964" cy="973"/>
          </a:xfrm>
        </p:grpSpPr>
        <p:sp>
          <p:nvSpPr>
            <p:cNvPr id="734435" name="AutoShape 227"/>
            <p:cNvSpPr/>
            <p:nvPr/>
          </p:nvSpPr>
          <p:spPr bwMode="auto">
            <a:xfrm>
              <a:off x="3788" y="2940"/>
              <a:ext cx="83" cy="973"/>
            </a:xfrm>
            <a:prstGeom prst="rightBrace">
              <a:avLst>
                <a:gd name="adj1" fmla="val 48735"/>
                <a:gd name="adj2" fmla="val 53606"/>
              </a:avLst>
            </a:prstGeom>
            <a:noFill/>
            <a:ln w="28575">
              <a:solidFill>
                <a:srgbClr val="3366FF"/>
              </a:solidFill>
              <a:round/>
            </a:ln>
          </p:spPr>
          <p:txBody>
            <a:bodyPr/>
            <a:lstStyle/>
            <a:p>
              <a:endParaRPr lang="zh-CN" altLang="en-US"/>
            </a:p>
          </p:txBody>
        </p:sp>
        <p:sp>
          <p:nvSpPr>
            <p:cNvPr id="734436" name="Text Box 228"/>
            <p:cNvSpPr txBox="1">
              <a:spLocks noChangeArrowheads="1"/>
            </p:cNvSpPr>
            <p:nvPr/>
          </p:nvSpPr>
          <p:spPr bwMode="auto">
            <a:xfrm>
              <a:off x="3853" y="3334"/>
              <a:ext cx="899" cy="261"/>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函数体</a:t>
              </a:r>
              <a:endParaRPr lang="zh-CN" altLang="en-US" sz="1800" b="1" dirty="0">
                <a:solidFill>
                  <a:schemeClr val="accent2"/>
                </a:solidFill>
                <a:ea typeface="楷体_GB2312" pitchFamily="49" charset="-122"/>
              </a:endParaRPr>
            </a:p>
          </p:txBody>
        </p:sp>
      </p:grpSp>
      <p:grpSp>
        <p:nvGrpSpPr>
          <p:cNvPr id="734445" name="Group 237"/>
          <p:cNvGrpSpPr/>
          <p:nvPr/>
        </p:nvGrpSpPr>
        <p:grpSpPr bwMode="auto">
          <a:xfrm>
            <a:off x="4707865" y="5234531"/>
            <a:ext cx="1833562" cy="463550"/>
            <a:chOff x="2671" y="3410"/>
            <a:chExt cx="1155" cy="292"/>
          </a:xfrm>
        </p:grpSpPr>
        <p:grpSp>
          <p:nvGrpSpPr>
            <p:cNvPr id="734444" name="Group 236"/>
            <p:cNvGrpSpPr/>
            <p:nvPr/>
          </p:nvGrpSpPr>
          <p:grpSpPr bwMode="auto">
            <a:xfrm>
              <a:off x="2671" y="3410"/>
              <a:ext cx="225" cy="163"/>
              <a:chOff x="2671" y="3410"/>
              <a:chExt cx="225" cy="163"/>
            </a:xfrm>
          </p:grpSpPr>
          <p:sp>
            <p:nvSpPr>
              <p:cNvPr id="734441" name="Line 233"/>
              <p:cNvSpPr>
                <a:spLocks noChangeShapeType="1"/>
              </p:cNvSpPr>
              <p:nvPr/>
            </p:nvSpPr>
            <p:spPr bwMode="auto">
              <a:xfrm flipH="1">
                <a:off x="2671" y="3573"/>
                <a:ext cx="225" cy="0"/>
              </a:xfrm>
              <a:prstGeom prst="line">
                <a:avLst/>
              </a:prstGeom>
              <a:noFill/>
              <a:ln w="28575">
                <a:solidFill>
                  <a:srgbClr val="3366FF"/>
                </a:solidFill>
                <a:round/>
              </a:ln>
            </p:spPr>
            <p:txBody>
              <a:bodyPr/>
              <a:lstStyle/>
              <a:p>
                <a:endParaRPr lang="zh-CN" altLang="en-US"/>
              </a:p>
            </p:txBody>
          </p:sp>
          <p:sp>
            <p:nvSpPr>
              <p:cNvPr id="734440" name="Line 232"/>
              <p:cNvSpPr>
                <a:spLocks noChangeShapeType="1"/>
              </p:cNvSpPr>
              <p:nvPr/>
            </p:nvSpPr>
            <p:spPr bwMode="auto">
              <a:xfrm rot="10800000">
                <a:off x="2682" y="3410"/>
                <a:ext cx="0" cy="161"/>
              </a:xfrm>
              <a:prstGeom prst="line">
                <a:avLst/>
              </a:prstGeom>
              <a:noFill/>
              <a:ln w="28575">
                <a:solidFill>
                  <a:srgbClr val="3366FF"/>
                </a:solidFill>
                <a:round/>
                <a:tailEnd type="stealth" w="lg" len="lg"/>
              </a:ln>
            </p:spPr>
            <p:txBody>
              <a:bodyPr/>
              <a:lstStyle/>
              <a:p>
                <a:endParaRPr lang="zh-CN" altLang="en-US"/>
              </a:p>
            </p:txBody>
          </p:sp>
        </p:grpSp>
        <p:sp>
          <p:nvSpPr>
            <p:cNvPr id="734442" name="Text Box 234"/>
            <p:cNvSpPr txBox="1">
              <a:spLocks noChangeArrowheads="1"/>
            </p:cNvSpPr>
            <p:nvPr/>
          </p:nvSpPr>
          <p:spPr bwMode="auto">
            <a:xfrm>
              <a:off x="2834" y="3440"/>
              <a:ext cx="992"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语句结束标志</a:t>
              </a:r>
              <a:endParaRPr lang="zh-CN" altLang="en-US" sz="1800" b="1" dirty="0">
                <a:solidFill>
                  <a:schemeClr val="accent2"/>
                </a:solidFill>
                <a:ea typeface="楷体_GB2312" pitchFamily="49" charset="-122"/>
              </a:endParaRPr>
            </a:p>
          </p:txBody>
        </p:sp>
      </p:grpSp>
      <p:grpSp>
        <p:nvGrpSpPr>
          <p:cNvPr id="734449" name="Group 241"/>
          <p:cNvGrpSpPr/>
          <p:nvPr/>
        </p:nvGrpSpPr>
        <p:grpSpPr bwMode="auto">
          <a:xfrm>
            <a:off x="1552526" y="5876927"/>
            <a:ext cx="2797175" cy="415925"/>
            <a:chOff x="676" y="3702"/>
            <a:chExt cx="1762" cy="262"/>
          </a:xfrm>
        </p:grpSpPr>
        <p:sp>
          <p:nvSpPr>
            <p:cNvPr id="734447" name="Line 239"/>
            <p:cNvSpPr>
              <a:spLocks noChangeShapeType="1"/>
            </p:cNvSpPr>
            <p:nvPr/>
          </p:nvSpPr>
          <p:spPr bwMode="auto">
            <a:xfrm flipH="1">
              <a:off x="676" y="3838"/>
              <a:ext cx="900" cy="0"/>
            </a:xfrm>
            <a:prstGeom prst="line">
              <a:avLst/>
            </a:prstGeom>
            <a:noFill/>
            <a:ln w="28575">
              <a:solidFill>
                <a:srgbClr val="3366FF"/>
              </a:solidFill>
              <a:round/>
              <a:tailEnd type="stealth" w="lg" len="lg"/>
            </a:ln>
          </p:spPr>
          <p:txBody>
            <a:bodyPr/>
            <a:lstStyle/>
            <a:p>
              <a:endParaRPr lang="zh-CN" altLang="en-US"/>
            </a:p>
          </p:txBody>
        </p:sp>
        <p:sp>
          <p:nvSpPr>
            <p:cNvPr id="734448" name="Text Box 240"/>
            <p:cNvSpPr txBox="1">
              <a:spLocks noChangeArrowheads="1"/>
            </p:cNvSpPr>
            <p:nvPr/>
          </p:nvSpPr>
          <p:spPr bwMode="auto">
            <a:xfrm>
              <a:off x="1538" y="3702"/>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函数结束</a:t>
              </a:r>
              <a:endParaRPr lang="zh-CN" altLang="en-US" sz="1800" b="1" dirty="0">
                <a:solidFill>
                  <a:schemeClr val="accent2"/>
                </a:solidFill>
                <a:ea typeface="楷体_GB2312" pitchFamily="49" charset="-122"/>
              </a:endParaRPr>
            </a:p>
          </p:txBody>
        </p:sp>
      </p:grpSp>
      <p:sp>
        <p:nvSpPr>
          <p:cNvPr id="734451" name="Rectangle 243"/>
          <p:cNvSpPr>
            <a:spLocks noChangeArrowheads="1"/>
          </p:cNvSpPr>
          <p:nvPr/>
        </p:nvSpPr>
        <p:spPr bwMode="auto">
          <a:xfrm>
            <a:off x="7384282" y="6083730"/>
            <a:ext cx="4400350" cy="461665"/>
          </a:xfrm>
          <a:prstGeom prst="rect">
            <a:avLst/>
          </a:prstGeom>
          <a:solidFill>
            <a:srgbClr val="FFFFFF"/>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sz="2000" b="1" dirty="0">
                <a:solidFill>
                  <a:srgbClr val="FF00FF"/>
                </a:solidFill>
                <a:effectLst>
                  <a:outerShdw blurRad="38100" dist="38100" dir="2700000" algn="tl">
                    <a:srgbClr val="C0C0C0"/>
                  </a:outerShdw>
                </a:effectLst>
                <a:latin typeface="隶书" panose="02010509060101010101" pitchFamily="49" charset="-122"/>
                <a:ea typeface="隶书" panose="02010509060101010101" pitchFamily="49" charset="-122"/>
              </a:rPr>
              <a:t> </a:t>
            </a:r>
            <a:r>
              <a:rPr lang="zh-CN" altLang="en-US" sz="2000" b="1" dirty="0">
                <a:solidFill>
                  <a:srgbClr val="FF00FF"/>
                </a:solidFill>
                <a:effectLst>
                  <a:outerShdw blurRad="38100" dist="38100" dir="2700000" algn="tl">
                    <a:srgbClr val="C0C0C0"/>
                  </a:outerShdw>
                </a:effectLst>
                <a:latin typeface="隶书" panose="02010509060101010101" pitchFamily="49" charset="-122"/>
                <a:ea typeface="隶书" panose="02010509060101010101" pitchFamily="49" charset="-122"/>
              </a:rPr>
              <a:t>运行结果</a:t>
            </a:r>
            <a:r>
              <a:rPr lang="zh-CN" altLang="en-US" dirty="0">
                <a:solidFill>
                  <a:srgbClr val="FF00FF"/>
                </a:solidFill>
                <a:effectLst>
                  <a:outerShdw blurRad="38100" dist="38100" dir="2700000" algn="tl">
                    <a:srgbClr val="C0C0C0"/>
                  </a:outerShdw>
                </a:effectLst>
                <a:latin typeface="隶书" panose="02010509060101010101" pitchFamily="49" charset="-122"/>
                <a:ea typeface="隶书" panose="02010509060101010101" pitchFamily="49" charset="-122"/>
              </a:rPr>
              <a:t>：</a:t>
            </a:r>
            <a:r>
              <a:rPr lang="en-US" altLang="zh-CN" b="1" dirty="0">
                <a:effectLst>
                  <a:outerShdw blurRad="38100" dist="38100" dir="2700000" algn="tl">
                    <a:srgbClr val="C0C0C0"/>
                  </a:outerShdw>
                </a:effectLst>
              </a:rPr>
              <a:t>Hello C Language!</a:t>
            </a:r>
            <a:endParaRPr lang="en-US" altLang="zh-CN" b="1" dirty="0">
              <a:effectLst>
                <a:outerShdw blurRad="38100" dist="38100" dir="2700000" algn="tl">
                  <a:srgbClr val="C0C0C0"/>
                </a:outerShdw>
              </a:effectLst>
            </a:endParaRPr>
          </a:p>
        </p:txBody>
      </p:sp>
      <p:sp>
        <p:nvSpPr>
          <p:cNvPr id="734452" name="AutoShape 244"/>
          <p:cNvSpPr>
            <a:spLocks noChangeArrowheads="1"/>
          </p:cNvSpPr>
          <p:nvPr/>
        </p:nvSpPr>
        <p:spPr bwMode="auto">
          <a:xfrm>
            <a:off x="2171055" y="908721"/>
            <a:ext cx="4464050" cy="1438275"/>
          </a:xfrm>
          <a:prstGeom prst="wedgeRoundRectCallout">
            <a:avLst>
              <a:gd name="adj1" fmla="val -47546"/>
              <a:gd name="adj2" fmla="val 82782"/>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zh-CN" altLang="en-US" sz="1800" b="1" dirty="0">
                <a:solidFill>
                  <a:schemeClr val="accent2"/>
                </a:solidFill>
                <a:latin typeface="+mn-lt"/>
                <a:ea typeface="楷体" panose="02010609060101010101" pitchFamily="49" charset="-122"/>
              </a:rPr>
              <a:t>在</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程序中，注释由“</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开始，由“*</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结束，可以实现多行注释</a:t>
            </a:r>
            <a:r>
              <a:rPr lang="zh-CN" altLang="en-US" b="1" dirty="0">
                <a:solidFill>
                  <a:schemeClr val="accent2"/>
                </a:solidFill>
                <a:latin typeface="+mn-lt"/>
                <a:ea typeface="楷体" panose="02010609060101010101" pitchFamily="49" charset="-122"/>
              </a:rPr>
              <a:t> 。</a:t>
            </a:r>
            <a:endParaRPr lang="en-US" altLang="zh-CN" b="1" dirty="0">
              <a:solidFill>
                <a:schemeClr val="accent2"/>
              </a:solidFill>
              <a:latin typeface="+mn-lt"/>
              <a:ea typeface="楷体" panose="02010609060101010101" pitchFamily="49" charset="-122"/>
            </a:endParaRPr>
          </a:p>
          <a:p>
            <a:pPr marL="457200" indent="-457200"/>
            <a:r>
              <a:rPr lang="zh-CN" altLang="en-US" sz="1800" b="1" dirty="0">
                <a:solidFill>
                  <a:schemeClr val="accent2"/>
                </a:solidFill>
                <a:latin typeface="+mn-lt"/>
                <a:ea typeface="楷体" panose="02010609060101010101" pitchFamily="49" charset="-122"/>
              </a:rPr>
              <a:t>在</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程序中也可使用“</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进行单行注释。例如：</a:t>
            </a:r>
            <a:r>
              <a:rPr lang="en-US" altLang="zh-CN" sz="1800" b="1" dirty="0">
                <a:solidFill>
                  <a:schemeClr val="accent2"/>
                </a:solidFill>
                <a:latin typeface="+mn-lt"/>
                <a:ea typeface="楷体" panose="02010609060101010101" pitchFamily="49" charset="-122"/>
              </a:rPr>
              <a:t>// </a:t>
            </a:r>
            <a:r>
              <a:rPr lang="zh-CN" altLang="en-US" sz="1800" b="1" dirty="0">
                <a:solidFill>
                  <a:schemeClr val="accent2"/>
                </a:solidFill>
                <a:latin typeface="+mn-lt"/>
                <a:ea typeface="楷体" panose="02010609060101010101" pitchFamily="49" charset="-122"/>
              </a:rPr>
              <a:t>注释信息</a:t>
            </a:r>
            <a:endParaRPr lang="zh-CN" altLang="en-US" sz="1800" b="1" dirty="0">
              <a:solidFill>
                <a:schemeClr val="accent2"/>
              </a:solidFill>
              <a:latin typeface="+mn-lt"/>
              <a:ea typeface="楷体" panose="02010609060101010101" pitchFamily="49" charset="-122"/>
            </a:endParaRPr>
          </a:p>
        </p:txBody>
      </p:sp>
      <p:sp>
        <p:nvSpPr>
          <p:cNvPr id="734453" name="AutoShape 245"/>
          <p:cNvSpPr>
            <a:spLocks noChangeArrowheads="1"/>
          </p:cNvSpPr>
          <p:nvPr/>
        </p:nvSpPr>
        <p:spPr bwMode="auto">
          <a:xfrm>
            <a:off x="1811015" y="980729"/>
            <a:ext cx="4464050" cy="790575"/>
          </a:xfrm>
          <a:prstGeom prst="wedgeRoundRectCallout">
            <a:avLst>
              <a:gd name="adj1" fmla="val -51389"/>
              <a:gd name="adj2" fmla="val 232731"/>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楷体_GB2312" pitchFamily="49" charset="-122"/>
                <a:ea typeface="楷体_GB2312" pitchFamily="49" charset="-122"/>
              </a:rPr>
              <a:t>    </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语言的预处理命令都是以“</a:t>
            </a:r>
            <a:r>
              <a:rPr lang="en-US" altLang="zh-CN" sz="1800" b="1" dirty="0">
                <a:solidFill>
                  <a:schemeClr val="accent2"/>
                </a:solidFill>
                <a:latin typeface="+mn-lt"/>
                <a:ea typeface="楷体" panose="02010609060101010101" pitchFamily="49" charset="-122"/>
              </a:rPr>
              <a:t>#”</a:t>
            </a:r>
            <a:endParaRPr lang="en-US" altLang="zh-CN" sz="1800" b="1" dirty="0">
              <a:solidFill>
                <a:schemeClr val="accent2"/>
              </a:solidFill>
              <a:latin typeface="+mn-lt"/>
              <a:ea typeface="楷体" panose="02010609060101010101" pitchFamily="49" charset="-122"/>
            </a:endParaRPr>
          </a:p>
          <a:p>
            <a:pPr marL="457200" indent="-457200"/>
            <a:r>
              <a:rPr lang="zh-CN" altLang="en-US" sz="1800" b="1" dirty="0">
                <a:solidFill>
                  <a:schemeClr val="accent2"/>
                </a:solidFill>
                <a:latin typeface="+mn-lt"/>
                <a:ea typeface="楷体" panose="02010609060101010101" pitchFamily="49" charset="-122"/>
              </a:rPr>
              <a:t>号开头。</a:t>
            </a:r>
            <a:r>
              <a:rPr lang="en-US" altLang="zh-CN" sz="1800" b="1" dirty="0" err="1">
                <a:solidFill>
                  <a:schemeClr val="accent2"/>
                </a:solidFill>
                <a:latin typeface="+mn-lt"/>
                <a:ea typeface="楷体" panose="02010609060101010101" pitchFamily="49" charset="-122"/>
              </a:rPr>
              <a:t>stdio.h</a:t>
            </a:r>
            <a:r>
              <a:rPr lang="zh-CN" altLang="en-US" sz="1800" b="1" dirty="0">
                <a:solidFill>
                  <a:schemeClr val="accent2"/>
                </a:solidFill>
                <a:latin typeface="+mn-lt"/>
                <a:ea typeface="楷体" panose="02010609060101010101" pitchFamily="49" charset="-122"/>
              </a:rPr>
              <a:t>是一个头文件</a:t>
            </a:r>
            <a:r>
              <a:rPr lang="zh-CN" altLang="en-US" dirty="0">
                <a:latin typeface="+mn-lt"/>
                <a:ea typeface="楷体" panose="02010609060101010101" pitchFamily="49" charset="-122"/>
              </a:rPr>
              <a:t> </a:t>
            </a:r>
            <a:endParaRPr lang="zh-CN" altLang="en-US" dirty="0">
              <a:latin typeface="+mn-lt"/>
              <a:ea typeface="楷体" panose="02010609060101010101" pitchFamily="49" charset="-122"/>
            </a:endParaRPr>
          </a:p>
        </p:txBody>
      </p:sp>
      <p:sp>
        <p:nvSpPr>
          <p:cNvPr id="734454" name="AutoShape 246"/>
          <p:cNvSpPr>
            <a:spLocks noChangeArrowheads="1"/>
          </p:cNvSpPr>
          <p:nvPr/>
        </p:nvSpPr>
        <p:spPr bwMode="auto">
          <a:xfrm>
            <a:off x="1811016" y="1772817"/>
            <a:ext cx="5184575" cy="1152971"/>
          </a:xfrm>
          <a:prstGeom prst="wedgeRoundRectCallout">
            <a:avLst>
              <a:gd name="adj1" fmla="val -51176"/>
              <a:gd name="adj2" fmla="val 105690"/>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程序中允许插入若干行空行，它不影响程序的功能，同注释一样。为了程序的易读性，在编写</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程序时，根据需要可插入一定的空行</a:t>
            </a:r>
            <a:r>
              <a:rPr lang="zh-CN" altLang="en-US" sz="1800" dirty="0">
                <a:solidFill>
                  <a:schemeClr val="accent2"/>
                </a:solidFill>
                <a:latin typeface="+mn-lt"/>
                <a:ea typeface="楷体" panose="02010609060101010101" pitchFamily="49" charset="-122"/>
              </a:rPr>
              <a:t> </a:t>
            </a:r>
            <a:endParaRPr lang="zh-CN" altLang="en-US" sz="1800" dirty="0">
              <a:solidFill>
                <a:schemeClr val="accent2"/>
              </a:solidFill>
              <a:latin typeface="+mn-lt"/>
              <a:ea typeface="楷体" panose="02010609060101010101" pitchFamily="49" charset="-122"/>
            </a:endParaRPr>
          </a:p>
        </p:txBody>
      </p:sp>
      <p:sp>
        <p:nvSpPr>
          <p:cNvPr id="734455" name="AutoShape 247"/>
          <p:cNvSpPr>
            <a:spLocks noChangeArrowheads="1"/>
          </p:cNvSpPr>
          <p:nvPr/>
        </p:nvSpPr>
        <p:spPr bwMode="auto">
          <a:xfrm>
            <a:off x="3035152" y="4509120"/>
            <a:ext cx="5256213" cy="1152128"/>
          </a:xfrm>
          <a:prstGeom prst="wedgeRoundRectCallout">
            <a:avLst>
              <a:gd name="adj1" fmla="val -69630"/>
              <a:gd name="adj2" fmla="val -85741"/>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mn-lt"/>
                <a:ea typeface="楷体" panose="02010609060101010101" pitchFamily="49" charset="-122"/>
              </a:rPr>
              <a:t>main</a:t>
            </a:r>
            <a:r>
              <a:rPr lang="zh-CN" altLang="en-US" sz="1800" b="1" dirty="0">
                <a:solidFill>
                  <a:schemeClr val="accent2"/>
                </a:solidFill>
                <a:latin typeface="+mn-lt"/>
                <a:ea typeface="楷体" panose="02010609060101010101" pitchFamily="49" charset="-122"/>
              </a:rPr>
              <a:t>是主函数名，一个</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语言程序有且仅有一个</a:t>
            </a:r>
            <a:r>
              <a:rPr lang="en-US" altLang="zh-CN" sz="1800" b="1" dirty="0">
                <a:solidFill>
                  <a:schemeClr val="accent2"/>
                </a:solidFill>
                <a:latin typeface="+mn-lt"/>
                <a:ea typeface="楷体" panose="02010609060101010101" pitchFamily="49" charset="-122"/>
              </a:rPr>
              <a:t>main</a:t>
            </a:r>
            <a:r>
              <a:rPr lang="zh-CN" altLang="en-US" sz="1800" b="1" dirty="0">
                <a:solidFill>
                  <a:schemeClr val="accent2"/>
                </a:solidFill>
                <a:latin typeface="+mn-lt"/>
                <a:ea typeface="楷体" panose="02010609060101010101" pitchFamily="49" charset="-122"/>
              </a:rPr>
              <a:t>函数。</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程序执行时就是从</a:t>
            </a:r>
            <a:r>
              <a:rPr lang="en-US" altLang="zh-CN" sz="1800" b="1" dirty="0">
                <a:solidFill>
                  <a:schemeClr val="accent2"/>
                </a:solidFill>
                <a:latin typeface="+mn-lt"/>
                <a:ea typeface="楷体" panose="02010609060101010101" pitchFamily="49" charset="-122"/>
              </a:rPr>
              <a:t>main</a:t>
            </a:r>
            <a:r>
              <a:rPr lang="zh-CN" altLang="en-US" sz="1800" b="1" dirty="0">
                <a:solidFill>
                  <a:schemeClr val="accent2"/>
                </a:solidFill>
                <a:latin typeface="+mn-lt"/>
                <a:ea typeface="楷体" panose="02010609060101010101" pitchFamily="49" charset="-122"/>
              </a:rPr>
              <a:t>函数开始，具体讲就是从“</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开始，到“</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结束。 </a:t>
            </a:r>
            <a:endParaRPr lang="zh-CN" altLang="en-US" sz="1800" b="1" dirty="0">
              <a:solidFill>
                <a:schemeClr val="accent2"/>
              </a:solidFill>
              <a:latin typeface="+mn-lt"/>
              <a:ea typeface="楷体" panose="02010609060101010101" pitchFamily="49" charset="-122"/>
            </a:endParaRPr>
          </a:p>
        </p:txBody>
      </p:sp>
      <p:sp>
        <p:nvSpPr>
          <p:cNvPr id="734456" name="AutoShape 248"/>
          <p:cNvSpPr>
            <a:spLocks noChangeArrowheads="1"/>
          </p:cNvSpPr>
          <p:nvPr/>
        </p:nvSpPr>
        <p:spPr bwMode="auto">
          <a:xfrm>
            <a:off x="2027040" y="3212977"/>
            <a:ext cx="6697663" cy="1080963"/>
          </a:xfrm>
          <a:prstGeom prst="wedgeRoundRectCallout">
            <a:avLst>
              <a:gd name="adj1" fmla="val -50751"/>
              <a:gd name="adj2" fmla="val 111112"/>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err="1">
                <a:solidFill>
                  <a:schemeClr val="accent2"/>
                </a:solidFill>
                <a:latin typeface="+mn-lt"/>
                <a:ea typeface="楷体" panose="02010609060101010101" pitchFamily="49" charset="-122"/>
              </a:rPr>
              <a:t>printf</a:t>
            </a:r>
            <a:r>
              <a:rPr lang="zh-CN" altLang="en-US" sz="1800" b="1" dirty="0">
                <a:solidFill>
                  <a:schemeClr val="accent2"/>
                </a:solidFill>
                <a:latin typeface="+mn-lt"/>
                <a:ea typeface="楷体" panose="02010609060101010101" pitchFamily="49" charset="-122"/>
              </a:rPr>
              <a:t>是</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语言的内部函数名，因为它后面跟着</a:t>
            </a:r>
            <a:r>
              <a:rPr lang="en-US" altLang="zh-CN" sz="1800" b="1" dirty="0">
                <a:solidFill>
                  <a:schemeClr val="accent2"/>
                </a:solidFill>
                <a:latin typeface="+mn-lt"/>
                <a:ea typeface="楷体" panose="02010609060101010101" pitchFamily="49" charset="-122"/>
              </a:rPr>
              <a:t>( )</a:t>
            </a:r>
            <a:r>
              <a:rPr lang="zh-CN" altLang="en-US" sz="1800" b="1" dirty="0">
                <a:solidFill>
                  <a:schemeClr val="accent2"/>
                </a:solidFill>
                <a:latin typeface="+mn-lt"/>
                <a:ea typeface="楷体" panose="02010609060101010101" pitchFamily="49" charset="-122"/>
              </a:rPr>
              <a:t>，其功能是将“</a:t>
            </a:r>
            <a:r>
              <a:rPr lang="en-US" altLang="zh-CN" sz="1800" b="1" dirty="0">
                <a:solidFill>
                  <a:schemeClr val="accent2"/>
                </a:solidFill>
                <a:latin typeface="+mn-lt"/>
                <a:ea typeface="楷体" panose="02010609060101010101" pitchFamily="49" charset="-122"/>
              </a:rPr>
              <a:t>Hello C Language!\n”</a:t>
            </a:r>
            <a:r>
              <a:rPr lang="zh-CN" altLang="en-US" sz="1800" b="1" dirty="0">
                <a:solidFill>
                  <a:schemeClr val="accent2"/>
                </a:solidFill>
                <a:latin typeface="+mn-lt"/>
                <a:ea typeface="楷体" panose="02010609060101010101" pitchFamily="49" charset="-122"/>
              </a:rPr>
              <a:t>显示在计算机的屏幕上（双引号和</a:t>
            </a:r>
            <a:r>
              <a:rPr lang="en-US" altLang="zh-CN" sz="1800" b="1" dirty="0">
                <a:solidFill>
                  <a:schemeClr val="accent2"/>
                </a:solidFill>
                <a:latin typeface="+mn-lt"/>
                <a:ea typeface="楷体" panose="02010609060101010101" pitchFamily="49" charset="-122"/>
              </a:rPr>
              <a:t>\n</a:t>
            </a:r>
            <a:r>
              <a:rPr lang="zh-CN" altLang="en-US" sz="1800" b="1" dirty="0">
                <a:solidFill>
                  <a:schemeClr val="accent2"/>
                </a:solidFill>
                <a:latin typeface="+mn-lt"/>
                <a:ea typeface="楷体" panose="02010609060101010101" pitchFamily="49" charset="-122"/>
              </a:rPr>
              <a:t>不显示） </a:t>
            </a:r>
            <a:endParaRPr lang="zh-CN" altLang="en-US" sz="1800" b="1" dirty="0">
              <a:solidFill>
                <a:schemeClr val="accent2"/>
              </a:solidFill>
              <a:latin typeface="+mn-lt"/>
              <a:ea typeface="楷体" panose="02010609060101010101" pitchFamily="49" charset="-122"/>
            </a:endParaRPr>
          </a:p>
        </p:txBody>
      </p:sp>
      <p:sp>
        <p:nvSpPr>
          <p:cNvPr id="734457" name="AutoShape 249"/>
          <p:cNvSpPr>
            <a:spLocks noChangeArrowheads="1"/>
          </p:cNvSpPr>
          <p:nvPr/>
        </p:nvSpPr>
        <p:spPr bwMode="auto">
          <a:xfrm>
            <a:off x="4835351" y="3717033"/>
            <a:ext cx="3781300" cy="663575"/>
          </a:xfrm>
          <a:prstGeom prst="wedgeRoundRectCallout">
            <a:avLst>
              <a:gd name="adj1" fmla="val -51565"/>
              <a:gd name="adj2" fmla="val 158852"/>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楷体" panose="02010609060101010101" pitchFamily="49" charset="-122"/>
                <a:ea typeface="楷体" panose="02010609060101010101" pitchFamily="49" charset="-122"/>
              </a:rPr>
              <a:t> C</a:t>
            </a:r>
            <a:r>
              <a:rPr lang="zh-CN" altLang="en-US" sz="1800" b="1" dirty="0">
                <a:solidFill>
                  <a:schemeClr val="accent2"/>
                </a:solidFill>
                <a:latin typeface="楷体" panose="02010609060101010101" pitchFamily="49" charset="-122"/>
                <a:ea typeface="楷体" panose="02010609060101010101" pitchFamily="49" charset="-122"/>
              </a:rPr>
              <a:t>语言规定：语句以分号结束</a:t>
            </a:r>
            <a:r>
              <a:rPr lang="zh-CN" altLang="en-US"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grpSp>
        <p:nvGrpSpPr>
          <p:cNvPr id="734458" name="Group 250"/>
          <p:cNvGrpSpPr/>
          <p:nvPr/>
        </p:nvGrpSpPr>
        <p:grpSpPr bwMode="auto">
          <a:xfrm>
            <a:off x="-13391" y="0"/>
            <a:ext cx="446088" cy="6858000"/>
            <a:chOff x="0" y="0"/>
            <a:chExt cx="281" cy="4320"/>
          </a:xfrm>
        </p:grpSpPr>
        <p:sp>
          <p:nvSpPr>
            <p:cNvPr id="734459" name="Text Box 251"/>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4460" name="Text Box 252"/>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67" name="Group 225"/>
          <p:cNvGrpSpPr/>
          <p:nvPr/>
        </p:nvGrpSpPr>
        <p:grpSpPr bwMode="auto">
          <a:xfrm>
            <a:off x="2459089" y="5556802"/>
            <a:ext cx="2303463" cy="415925"/>
            <a:chOff x="2780" y="3230"/>
            <a:chExt cx="1451" cy="262"/>
          </a:xfrm>
        </p:grpSpPr>
        <p:sp>
          <p:nvSpPr>
            <p:cNvPr id="68" name="Line 223"/>
            <p:cNvSpPr>
              <a:spLocks noChangeShapeType="1"/>
            </p:cNvSpPr>
            <p:nvPr/>
          </p:nvSpPr>
          <p:spPr bwMode="auto">
            <a:xfrm flipH="1">
              <a:off x="2780" y="3339"/>
              <a:ext cx="337" cy="0"/>
            </a:xfrm>
            <a:prstGeom prst="line">
              <a:avLst/>
            </a:prstGeom>
            <a:noFill/>
            <a:ln w="28575">
              <a:solidFill>
                <a:srgbClr val="3366FF"/>
              </a:solidFill>
              <a:round/>
              <a:tailEnd type="stealth" w="lg" len="lg"/>
            </a:ln>
          </p:spPr>
          <p:txBody>
            <a:bodyPr/>
            <a:lstStyle/>
            <a:p>
              <a:endParaRPr lang="zh-CN" altLang="en-US"/>
            </a:p>
          </p:txBody>
        </p:sp>
        <p:sp>
          <p:nvSpPr>
            <p:cNvPr id="69" name="Text Box 224"/>
            <p:cNvSpPr txBox="1">
              <a:spLocks noChangeArrowheads="1"/>
            </p:cNvSpPr>
            <p:nvPr/>
          </p:nvSpPr>
          <p:spPr bwMode="auto">
            <a:xfrm>
              <a:off x="3070" y="3230"/>
              <a:ext cx="1161"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返回整型值</a:t>
              </a:r>
              <a:r>
                <a:rPr lang="en-US" altLang="zh-CN" sz="1800" b="1" dirty="0">
                  <a:solidFill>
                    <a:schemeClr val="accent2"/>
                  </a:solidFill>
                  <a:ea typeface="楷体_GB2312" pitchFamily="49" charset="-122"/>
                </a:rPr>
                <a:t>0</a:t>
              </a:r>
              <a:endParaRPr lang="zh-CN" altLang="en-US" sz="1800" b="1" dirty="0">
                <a:solidFill>
                  <a:schemeClr val="accent2"/>
                </a:solidFill>
                <a:ea typeface="楷体_GB2312" pitchFamily="49" charset="-122"/>
              </a:endParaRPr>
            </a:p>
          </p:txBody>
        </p:sp>
      </p:grpSp>
    </p:spTree>
  </p:cSld>
  <p:clrMapOvr>
    <a:masterClrMapping/>
  </p:clrMapOvr>
  <p:transition>
    <p:cover/>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4326"/>
                                        </p:tgtEl>
                                        <p:attrNameLst>
                                          <p:attrName>style.visibility</p:attrName>
                                        </p:attrNameLst>
                                      </p:cBhvr>
                                      <p:to>
                                        <p:strVal val="visible"/>
                                      </p:to>
                                    </p:set>
                                    <p:animEffect transition="in" filter="blinds(horizontal)">
                                      <p:cBhvr>
                                        <p:cTn id="7" dur="500"/>
                                        <p:tgtEl>
                                          <p:spTgt spid="734326"/>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4330"/>
                                        </p:tgtEl>
                                        <p:attrNameLst>
                                          <p:attrName>style.visibility</p:attrName>
                                        </p:attrNameLst>
                                      </p:cBhvr>
                                      <p:to>
                                        <p:strVal val="visible"/>
                                      </p:to>
                                    </p:set>
                                    <p:animEffect transition="in" filter="blinds(horizontal)">
                                      <p:cBhvr>
                                        <p:cTn id="12" dur="500"/>
                                        <p:tgtEl>
                                          <p:spTgt spid="734330"/>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4331"/>
                                        </p:tgtEl>
                                        <p:attrNameLst>
                                          <p:attrName>style.visibility</p:attrName>
                                        </p:attrNameLst>
                                      </p:cBhvr>
                                      <p:to>
                                        <p:strVal val="visible"/>
                                      </p:to>
                                    </p:set>
                                    <p:animEffect transition="in" filter="blinds(horizontal)">
                                      <p:cBhvr>
                                        <p:cTn id="17" dur="500"/>
                                        <p:tgtEl>
                                          <p:spTgt spid="734331"/>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34335"/>
                                        </p:tgtEl>
                                        <p:attrNameLst>
                                          <p:attrName>style.visibility</p:attrName>
                                        </p:attrNameLst>
                                      </p:cBhvr>
                                      <p:to>
                                        <p:strVal val="visible"/>
                                      </p:to>
                                    </p:set>
                                    <p:anim calcmode="lin" valueType="num">
                                      <p:cBhvr additive="base">
                                        <p:cTn id="22" dur="500" fill="hold"/>
                                        <p:tgtEl>
                                          <p:spTgt spid="734335"/>
                                        </p:tgtEl>
                                        <p:attrNameLst>
                                          <p:attrName>ppt_x</p:attrName>
                                        </p:attrNameLst>
                                      </p:cBhvr>
                                      <p:tavLst>
                                        <p:tav tm="0">
                                          <p:val>
                                            <p:strVal val="#ppt_x"/>
                                          </p:val>
                                        </p:tav>
                                        <p:tav tm="100000">
                                          <p:val>
                                            <p:strVal val="#ppt_x"/>
                                          </p:val>
                                        </p:tav>
                                      </p:tavLst>
                                    </p:anim>
                                    <p:anim calcmode="lin" valueType="num">
                                      <p:cBhvr additive="base">
                                        <p:cTn id="23" dur="500" fill="hold"/>
                                        <p:tgtEl>
                                          <p:spTgt spid="73433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734385"/>
                                        </p:tgtEl>
                                        <p:attrNameLst>
                                          <p:attrName>style.visibility</p:attrName>
                                        </p:attrNameLst>
                                      </p:cBhvr>
                                      <p:to>
                                        <p:strVal val="visible"/>
                                      </p:to>
                                    </p:set>
                                    <p:animEffect transition="in" filter="strips(downLeft)">
                                      <p:cBhvr>
                                        <p:cTn id="28" dur="500"/>
                                        <p:tgtEl>
                                          <p:spTgt spid="734385"/>
                                        </p:tgtEl>
                                      </p:cBhvr>
                                    </p:animEffect>
                                  </p:childTnLst>
                                  <p:subTnLst>
                                    <p:audio>
                                      <p:cMediaNode>
                                        <p:cTn display="0" masterRel="sameClick">
                                          <p:stCondLst>
                                            <p:cond evt="begin" delay="0">
                                              <p:tn val="26"/>
                                            </p:cond>
                                          </p:stCondLst>
                                          <p:endCondLst>
                                            <p:cond evt="onStopAudio" delay="0">
                                              <p:tgtEl>
                                                <p:sldTgt/>
                                              </p:tgtEl>
                                            </p:cond>
                                          </p:endCondLst>
                                        </p:cTn>
                                        <p:tgtEl>
                                          <p:sndTgt r:embed="rId4" name="laser.wav"/>
                                        </p:tgtEl>
                                      </p:cMediaNode>
                                    </p:audio>
                                  </p:sub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34389"/>
                                        </p:tgtEl>
                                        <p:attrNameLst>
                                          <p:attrName>style.visibility</p:attrName>
                                        </p:attrNameLst>
                                      </p:cBhvr>
                                      <p:to>
                                        <p:strVal val="visible"/>
                                      </p:to>
                                    </p:set>
                                    <p:animEffect transition="in" filter="strips(downLeft)">
                                      <p:cBhvr>
                                        <p:cTn id="33" dur="500"/>
                                        <p:tgtEl>
                                          <p:spTgt spid="734389"/>
                                        </p:tgtEl>
                                      </p:cBhvr>
                                    </p:animEffect>
                                  </p:childTnLst>
                                  <p:subTnLst>
                                    <p:audio>
                                      <p:cMediaNode>
                                        <p:cTn display="0" masterRel="sameClick">
                                          <p:stCondLst>
                                            <p:cond evt="begin" delay="0">
                                              <p:tn val="31"/>
                                            </p:cond>
                                          </p:stCondLst>
                                          <p:endCondLst>
                                            <p:cond evt="onStopAudio" delay="0">
                                              <p:tgtEl>
                                                <p:sldTgt/>
                                              </p:tgtEl>
                                            </p:cond>
                                          </p:endCondLst>
                                        </p:cTn>
                                        <p:tgtEl>
                                          <p:sndTgt r:embed="rId4" name="laser.wav"/>
                                        </p:tgtEl>
                                      </p:cMediaNode>
                                    </p:audio>
                                  </p:sub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734396"/>
                                        </p:tgtEl>
                                        <p:attrNameLst>
                                          <p:attrName>style.visibility</p:attrName>
                                        </p:attrNameLst>
                                      </p:cBhvr>
                                      <p:to>
                                        <p:strVal val="visible"/>
                                      </p:to>
                                    </p:set>
                                    <p:animEffect transition="in" filter="strips(downLeft)">
                                      <p:cBhvr>
                                        <p:cTn id="38" dur="500"/>
                                        <p:tgtEl>
                                          <p:spTgt spid="734396"/>
                                        </p:tgtEl>
                                      </p:cBhvr>
                                    </p:animEffect>
                                  </p:childTnLst>
                                  <p:subTnLst>
                                    <p:audio>
                                      <p:cMediaNode>
                                        <p:cTn display="0" masterRel="sameClick">
                                          <p:stCondLst>
                                            <p:cond evt="begin" delay="0">
                                              <p:tn val="36"/>
                                            </p:cond>
                                          </p:stCondLst>
                                          <p:endCondLst>
                                            <p:cond evt="onStopAudio" delay="0">
                                              <p:tgtEl>
                                                <p:sldTgt/>
                                              </p:tgtEl>
                                            </p:cond>
                                          </p:endCondLst>
                                        </p:cTn>
                                        <p:tgtEl>
                                          <p:sndTgt r:embed="rId4" name="laser.wav"/>
                                        </p:tgtEl>
                                      </p:cMediaNode>
                                    </p:audio>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734400"/>
                                        </p:tgtEl>
                                        <p:attrNameLst>
                                          <p:attrName>style.visibility</p:attrName>
                                        </p:attrNameLst>
                                      </p:cBhvr>
                                      <p:to>
                                        <p:strVal val="visible"/>
                                      </p:to>
                                    </p:set>
                                    <p:animEffect transition="in" filter="strips(downLeft)">
                                      <p:cBhvr>
                                        <p:cTn id="43" dur="500"/>
                                        <p:tgtEl>
                                          <p:spTgt spid="734400"/>
                                        </p:tgtEl>
                                      </p:cBhvr>
                                    </p:animEffect>
                                  </p:childTnLst>
                                  <p:subTnLst>
                                    <p:audio>
                                      <p:cMediaNode>
                                        <p:cTn display="0" masterRel="sameClick">
                                          <p:stCondLst>
                                            <p:cond evt="begin" delay="0">
                                              <p:tn val="41"/>
                                            </p:cond>
                                          </p:stCondLst>
                                          <p:endCondLst>
                                            <p:cond evt="onStopAudio" delay="0">
                                              <p:tgtEl>
                                                <p:sldTgt/>
                                              </p:tgtEl>
                                            </p:cond>
                                          </p:endCondLst>
                                        </p:cTn>
                                        <p:tgtEl>
                                          <p:sndTgt r:embed="rId4" name="laser.wav"/>
                                        </p:tgtEl>
                                      </p:cMediaNode>
                                    </p:audio>
                                  </p:sub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734407"/>
                                        </p:tgtEl>
                                        <p:attrNameLst>
                                          <p:attrName>style.visibility</p:attrName>
                                        </p:attrNameLst>
                                      </p:cBhvr>
                                      <p:to>
                                        <p:strVal val="visible"/>
                                      </p:to>
                                    </p:set>
                                    <p:animEffect transition="in" filter="strips(downLeft)">
                                      <p:cBhvr>
                                        <p:cTn id="48" dur="500"/>
                                        <p:tgtEl>
                                          <p:spTgt spid="734407"/>
                                        </p:tgtEl>
                                      </p:cBhvr>
                                    </p:animEffect>
                                  </p:childTnLst>
                                  <p:subTnLst>
                                    <p:audio>
                                      <p:cMediaNode>
                                        <p:cTn display="0" masterRel="sameClick">
                                          <p:stCondLst>
                                            <p:cond evt="begin" delay="0">
                                              <p:tn val="46"/>
                                            </p:cond>
                                          </p:stCondLst>
                                          <p:endCondLst>
                                            <p:cond evt="onStopAudio" delay="0">
                                              <p:tgtEl>
                                                <p:sldTgt/>
                                              </p:tgtEl>
                                            </p:cond>
                                          </p:endCondLst>
                                        </p:cTn>
                                        <p:tgtEl>
                                          <p:sndTgt r:embed="rId4" name="laser.wav"/>
                                        </p:tgtEl>
                                      </p:cMediaNode>
                                    </p:audio>
                                  </p:sub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734411"/>
                                        </p:tgtEl>
                                        <p:attrNameLst>
                                          <p:attrName>style.visibility</p:attrName>
                                        </p:attrNameLst>
                                      </p:cBhvr>
                                      <p:to>
                                        <p:strVal val="visible"/>
                                      </p:to>
                                    </p:set>
                                    <p:animEffect transition="in" filter="strips(downLeft)">
                                      <p:cBhvr>
                                        <p:cTn id="53" dur="500"/>
                                        <p:tgtEl>
                                          <p:spTgt spid="734411"/>
                                        </p:tgtEl>
                                      </p:cBhvr>
                                    </p:animEffect>
                                  </p:childTnLst>
                                  <p:subTnLst>
                                    <p:audio>
                                      <p:cMediaNode>
                                        <p:cTn display="0" masterRel="sameClick">
                                          <p:stCondLst>
                                            <p:cond evt="begin" delay="0">
                                              <p:tn val="51"/>
                                            </p:cond>
                                          </p:stCondLst>
                                          <p:endCondLst>
                                            <p:cond evt="onStopAudio" delay="0">
                                              <p:tgtEl>
                                                <p:sldTgt/>
                                              </p:tgtEl>
                                            </p:cond>
                                          </p:endCondLst>
                                        </p:cTn>
                                        <p:tgtEl>
                                          <p:sndTgt r:embed="rId4" name="laser.wav"/>
                                        </p:tgtEl>
                                      </p:cMediaNode>
                                    </p:audio>
                                  </p:sub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734418"/>
                                        </p:tgtEl>
                                        <p:attrNameLst>
                                          <p:attrName>style.visibility</p:attrName>
                                        </p:attrNameLst>
                                      </p:cBhvr>
                                      <p:to>
                                        <p:strVal val="visible"/>
                                      </p:to>
                                    </p:set>
                                    <p:animEffect transition="in" filter="strips(downLeft)">
                                      <p:cBhvr>
                                        <p:cTn id="58" dur="500"/>
                                        <p:tgtEl>
                                          <p:spTgt spid="734418"/>
                                        </p:tgtEl>
                                      </p:cBhvr>
                                    </p:animEffect>
                                  </p:childTnLst>
                                  <p:subTnLst>
                                    <p:audio>
                                      <p:cMediaNode>
                                        <p:cTn display="0" masterRel="sameClick">
                                          <p:stCondLst>
                                            <p:cond evt="begin" delay="0">
                                              <p:tn val="56"/>
                                            </p:cond>
                                          </p:stCondLst>
                                          <p:endCondLst>
                                            <p:cond evt="onStopAudio" delay="0">
                                              <p:tgtEl>
                                                <p:sldTgt/>
                                              </p:tgtEl>
                                            </p:cond>
                                          </p:endCondLst>
                                        </p:cTn>
                                        <p:tgtEl>
                                          <p:sndTgt r:embed="rId4" name="laser.wav"/>
                                        </p:tgtEl>
                                      </p:cMediaNode>
                                    </p:audio>
                                  </p:subTnLst>
                                </p:cTn>
                              </p:par>
                            </p:childTnLst>
                          </p:cTn>
                        </p:par>
                      </p:childTnLst>
                    </p:cTn>
                  </p:par>
                  <p:par>
                    <p:cTn id="59" fill="hold">
                      <p:stCondLst>
                        <p:cond delay="indefinite"/>
                      </p:stCondLst>
                      <p:childTnLst>
                        <p:par>
                          <p:cTn id="60" fill="hold">
                            <p:stCondLst>
                              <p:cond delay="0"/>
                            </p:stCondLst>
                            <p:childTnLst>
                              <p:par>
                                <p:cTn id="61" presetID="18" presetClass="entr" presetSubtype="12" fill="hold" nodeType="clickEffect">
                                  <p:stCondLst>
                                    <p:cond delay="0"/>
                                  </p:stCondLst>
                                  <p:childTnLst>
                                    <p:set>
                                      <p:cBhvr>
                                        <p:cTn id="62" dur="1" fill="hold">
                                          <p:stCondLst>
                                            <p:cond delay="0"/>
                                          </p:stCondLst>
                                        </p:cTn>
                                        <p:tgtEl>
                                          <p:spTgt spid="734422"/>
                                        </p:tgtEl>
                                        <p:attrNameLst>
                                          <p:attrName>style.visibility</p:attrName>
                                        </p:attrNameLst>
                                      </p:cBhvr>
                                      <p:to>
                                        <p:strVal val="visible"/>
                                      </p:to>
                                    </p:set>
                                    <p:animEffect transition="in" filter="strips(downLeft)">
                                      <p:cBhvr>
                                        <p:cTn id="63" dur="500"/>
                                        <p:tgtEl>
                                          <p:spTgt spid="734422"/>
                                        </p:tgtEl>
                                      </p:cBhvr>
                                    </p:animEffect>
                                  </p:childTnLst>
                                  <p:subTnLst>
                                    <p:audio>
                                      <p:cMediaNode>
                                        <p:cTn display="0" masterRel="sameClick">
                                          <p:stCondLst>
                                            <p:cond evt="begin" delay="0">
                                              <p:tn val="61"/>
                                            </p:cond>
                                          </p:stCondLst>
                                          <p:endCondLst>
                                            <p:cond evt="onStopAudio" delay="0">
                                              <p:tgtEl>
                                                <p:sldTgt/>
                                              </p:tgtEl>
                                            </p:cond>
                                          </p:endCondLst>
                                        </p:cTn>
                                        <p:tgtEl>
                                          <p:sndTgt r:embed="rId4" name="laser.wav"/>
                                        </p:tgtEl>
                                      </p:cMediaNode>
                                    </p:audio>
                                  </p:sub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734429"/>
                                        </p:tgtEl>
                                        <p:attrNameLst>
                                          <p:attrName>style.visibility</p:attrName>
                                        </p:attrNameLst>
                                      </p:cBhvr>
                                      <p:to>
                                        <p:strVal val="visible"/>
                                      </p:to>
                                    </p:set>
                                    <p:animEffect transition="in" filter="strips(downLeft)">
                                      <p:cBhvr>
                                        <p:cTn id="68" dur="500"/>
                                        <p:tgtEl>
                                          <p:spTgt spid="734429"/>
                                        </p:tgtEl>
                                      </p:cBhvr>
                                    </p:animEffect>
                                  </p:childTnLst>
                                  <p:subTnLst>
                                    <p:audio>
                                      <p:cMediaNode>
                                        <p:cTn display="0" masterRel="sameClick">
                                          <p:stCondLst>
                                            <p:cond evt="begin" delay="0">
                                              <p:tn val="66"/>
                                            </p:cond>
                                          </p:stCondLst>
                                          <p:endCondLst>
                                            <p:cond evt="onStopAudio" delay="0">
                                              <p:tgtEl>
                                                <p:sldTgt/>
                                              </p:tgtEl>
                                            </p:cond>
                                          </p:endCondLst>
                                        </p:cTn>
                                        <p:tgtEl>
                                          <p:sndTgt r:embed="rId4" name="laser.wav"/>
                                        </p:tgtEl>
                                      </p:cMediaNode>
                                    </p:audio>
                                  </p:subTnLst>
                                </p:cTn>
                              </p:par>
                            </p:childTnLst>
                          </p:cTn>
                        </p:par>
                      </p:childTnLst>
                    </p:cTn>
                  </p:par>
                  <p:par>
                    <p:cTn id="69" fill="hold">
                      <p:stCondLst>
                        <p:cond delay="indefinite"/>
                      </p:stCondLst>
                      <p:childTnLst>
                        <p:par>
                          <p:cTn id="70" fill="hold">
                            <p:stCondLst>
                              <p:cond delay="0"/>
                            </p:stCondLst>
                            <p:childTnLst>
                              <p:par>
                                <p:cTn id="71" presetID="18" presetClass="entr" presetSubtype="12" fill="hold" nodeType="clickEffect">
                                  <p:stCondLst>
                                    <p:cond delay="0"/>
                                  </p:stCondLst>
                                  <p:childTnLst>
                                    <p:set>
                                      <p:cBhvr>
                                        <p:cTn id="72" dur="1" fill="hold">
                                          <p:stCondLst>
                                            <p:cond delay="0"/>
                                          </p:stCondLst>
                                        </p:cTn>
                                        <p:tgtEl>
                                          <p:spTgt spid="734433"/>
                                        </p:tgtEl>
                                        <p:attrNameLst>
                                          <p:attrName>style.visibility</p:attrName>
                                        </p:attrNameLst>
                                      </p:cBhvr>
                                      <p:to>
                                        <p:strVal val="visible"/>
                                      </p:to>
                                    </p:set>
                                    <p:animEffect transition="in" filter="strips(downLeft)">
                                      <p:cBhvr>
                                        <p:cTn id="73" dur="500"/>
                                        <p:tgtEl>
                                          <p:spTgt spid="734433"/>
                                        </p:tgtEl>
                                      </p:cBhvr>
                                    </p:animEffect>
                                  </p:childTnLst>
                                  <p:subTnLst>
                                    <p:audio>
                                      <p:cMediaNode>
                                        <p:cTn display="0" masterRel="sameClick">
                                          <p:stCondLst>
                                            <p:cond evt="begin" delay="0">
                                              <p:tn val="71"/>
                                            </p:cond>
                                          </p:stCondLst>
                                          <p:endCondLst>
                                            <p:cond evt="onStopAudio" delay="0">
                                              <p:tgtEl>
                                                <p:sldTgt/>
                                              </p:tgtEl>
                                            </p:cond>
                                          </p:endCondLst>
                                        </p:cTn>
                                        <p:tgtEl>
                                          <p:sndTgt r:embed="rId4" name="laser.wav"/>
                                        </p:tgtEl>
                                      </p:cMediaNode>
                                    </p:audio>
                                  </p:subTnLst>
                                </p:cTn>
                              </p:par>
                            </p:childTnLst>
                          </p:cTn>
                        </p:par>
                      </p:childTnLst>
                    </p:cTn>
                  </p:par>
                  <p:par>
                    <p:cTn id="74" fill="hold">
                      <p:stCondLst>
                        <p:cond delay="indefinite"/>
                      </p:stCondLst>
                      <p:childTnLst>
                        <p:par>
                          <p:cTn id="75" fill="hold">
                            <p:stCondLst>
                              <p:cond delay="0"/>
                            </p:stCondLst>
                            <p:childTnLst>
                              <p:par>
                                <p:cTn id="76" presetID="18" presetClass="entr" presetSubtype="12" fill="hold" nodeType="clickEffect">
                                  <p:stCondLst>
                                    <p:cond delay="0"/>
                                  </p:stCondLst>
                                  <p:childTnLst>
                                    <p:set>
                                      <p:cBhvr>
                                        <p:cTn id="77" dur="1" fill="hold">
                                          <p:stCondLst>
                                            <p:cond delay="0"/>
                                          </p:stCondLst>
                                        </p:cTn>
                                        <p:tgtEl>
                                          <p:spTgt spid="734445"/>
                                        </p:tgtEl>
                                        <p:attrNameLst>
                                          <p:attrName>style.visibility</p:attrName>
                                        </p:attrNameLst>
                                      </p:cBhvr>
                                      <p:to>
                                        <p:strVal val="visible"/>
                                      </p:to>
                                    </p:set>
                                    <p:animEffect transition="in" filter="strips(downLeft)">
                                      <p:cBhvr>
                                        <p:cTn id="78" dur="500"/>
                                        <p:tgtEl>
                                          <p:spTgt spid="734445"/>
                                        </p:tgtEl>
                                      </p:cBhvr>
                                    </p:animEffect>
                                  </p:childTnLst>
                                  <p:subTnLst>
                                    <p:audio>
                                      <p:cMediaNode>
                                        <p:cTn display="0" masterRel="sameClick">
                                          <p:stCondLst>
                                            <p:cond evt="begin" delay="0">
                                              <p:tn val="76"/>
                                            </p:cond>
                                          </p:stCondLst>
                                          <p:endCondLst>
                                            <p:cond evt="onStopAudio" delay="0">
                                              <p:tgtEl>
                                                <p:sldTgt/>
                                              </p:tgtEl>
                                            </p:cond>
                                          </p:endCondLst>
                                        </p:cTn>
                                        <p:tgtEl>
                                          <p:sndTgt r:embed="rId4" name="laser.wav"/>
                                        </p:tgtEl>
                                      </p:cMediaNode>
                                    </p:audio>
                                  </p:subTnLst>
                                </p:cTn>
                              </p:par>
                            </p:childTnLst>
                          </p:cTn>
                        </p:par>
                      </p:childTnLst>
                    </p:cTn>
                  </p:par>
                  <p:par>
                    <p:cTn id="79" fill="hold">
                      <p:stCondLst>
                        <p:cond delay="indefinite"/>
                      </p:stCondLst>
                      <p:childTnLst>
                        <p:par>
                          <p:cTn id="80" fill="hold">
                            <p:stCondLst>
                              <p:cond delay="0"/>
                            </p:stCondLst>
                            <p:childTnLst>
                              <p:par>
                                <p:cTn id="81" presetID="18" presetClass="entr" presetSubtype="12" fill="hold" nodeType="click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strips(downLeft)">
                                      <p:cBhvr>
                                        <p:cTn id="83" dur="500"/>
                                        <p:tgtEl>
                                          <p:spTgt spid="67"/>
                                        </p:tgtEl>
                                      </p:cBhvr>
                                    </p:animEffect>
                                  </p:childTnLst>
                                  <p:subTnLst>
                                    <p:audio>
                                      <p:cMediaNode>
                                        <p:cTn display="0" masterRel="sameClick">
                                          <p:stCondLst>
                                            <p:cond evt="begin" delay="0">
                                              <p:tn val="81"/>
                                            </p:cond>
                                          </p:stCondLst>
                                          <p:endCondLst>
                                            <p:cond evt="onStopAudio" delay="0">
                                              <p:tgtEl>
                                                <p:sldTgt/>
                                              </p:tgtEl>
                                            </p:cond>
                                          </p:endCondLst>
                                        </p:cTn>
                                        <p:tgtEl>
                                          <p:sndTgt r:embed="rId4" name="laser.wav"/>
                                        </p:tgtEl>
                                      </p:cMediaNode>
                                    </p:audio>
                                  </p:subTnLst>
                                </p:cTn>
                              </p:par>
                            </p:childTnLst>
                          </p:cTn>
                        </p:par>
                      </p:childTnLst>
                    </p:cTn>
                  </p:par>
                  <p:par>
                    <p:cTn id="84" fill="hold">
                      <p:stCondLst>
                        <p:cond delay="indefinite"/>
                      </p:stCondLst>
                      <p:childTnLst>
                        <p:par>
                          <p:cTn id="85" fill="hold">
                            <p:stCondLst>
                              <p:cond delay="0"/>
                            </p:stCondLst>
                            <p:childTnLst>
                              <p:par>
                                <p:cTn id="86" presetID="18" presetClass="entr" presetSubtype="12" fill="hold" nodeType="clickEffect">
                                  <p:stCondLst>
                                    <p:cond delay="0"/>
                                  </p:stCondLst>
                                  <p:childTnLst>
                                    <p:set>
                                      <p:cBhvr>
                                        <p:cTn id="87" dur="1" fill="hold">
                                          <p:stCondLst>
                                            <p:cond delay="0"/>
                                          </p:stCondLst>
                                        </p:cTn>
                                        <p:tgtEl>
                                          <p:spTgt spid="734437"/>
                                        </p:tgtEl>
                                        <p:attrNameLst>
                                          <p:attrName>style.visibility</p:attrName>
                                        </p:attrNameLst>
                                      </p:cBhvr>
                                      <p:to>
                                        <p:strVal val="visible"/>
                                      </p:to>
                                    </p:set>
                                    <p:animEffect transition="in" filter="strips(downLeft)">
                                      <p:cBhvr>
                                        <p:cTn id="88" dur="500"/>
                                        <p:tgtEl>
                                          <p:spTgt spid="734437"/>
                                        </p:tgtEl>
                                      </p:cBhvr>
                                    </p:animEffect>
                                  </p:childTnLst>
                                  <p:subTnLst>
                                    <p:audio>
                                      <p:cMediaNode>
                                        <p:cTn display="0" masterRel="sameClick">
                                          <p:stCondLst>
                                            <p:cond evt="begin" delay="0">
                                              <p:tn val="86"/>
                                            </p:cond>
                                          </p:stCondLst>
                                          <p:endCondLst>
                                            <p:cond evt="onStopAudio" delay="0">
                                              <p:tgtEl>
                                                <p:sldTgt/>
                                              </p:tgtEl>
                                            </p:cond>
                                          </p:endCondLst>
                                        </p:cTn>
                                        <p:tgtEl>
                                          <p:sndTgt r:embed="rId4" name="laser.wav"/>
                                        </p:tgtEl>
                                      </p:cMediaNode>
                                    </p:audio>
                                  </p:subTnLst>
                                </p:cTn>
                              </p:par>
                            </p:childTnLst>
                          </p:cTn>
                        </p:par>
                      </p:childTnLst>
                    </p:cTn>
                  </p:par>
                  <p:par>
                    <p:cTn id="89" fill="hold">
                      <p:stCondLst>
                        <p:cond delay="indefinite"/>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734449"/>
                                        </p:tgtEl>
                                        <p:attrNameLst>
                                          <p:attrName>style.visibility</p:attrName>
                                        </p:attrNameLst>
                                      </p:cBhvr>
                                      <p:to>
                                        <p:strVal val="visible"/>
                                      </p:to>
                                    </p:set>
                                    <p:animEffect transition="in" filter="strips(downLeft)">
                                      <p:cBhvr>
                                        <p:cTn id="93" dur="500"/>
                                        <p:tgtEl>
                                          <p:spTgt spid="734449"/>
                                        </p:tgtEl>
                                      </p:cBhvr>
                                    </p:animEffect>
                                  </p:childTnLst>
                                  <p:subTnLst>
                                    <p:audio>
                                      <p:cMediaNode>
                                        <p:cTn display="0" masterRel="sameClick">
                                          <p:stCondLst>
                                            <p:cond evt="begin" delay="0">
                                              <p:tn val="91"/>
                                            </p:cond>
                                          </p:stCondLst>
                                          <p:endCondLst>
                                            <p:cond evt="onStopAudio" delay="0">
                                              <p:tgtEl>
                                                <p:sldTgt/>
                                              </p:tgtEl>
                                            </p:cond>
                                          </p:endCondLst>
                                        </p:cTn>
                                        <p:tgtEl>
                                          <p:sndTgt r:embed="rId4" name="laser.wav"/>
                                        </p:tgtEl>
                                      </p:cMediaNode>
                                    </p:audio>
                                  </p:subTnLst>
                                </p:cTn>
                              </p:par>
                            </p:childTnLst>
                          </p:cTn>
                        </p:par>
                      </p:childTnLst>
                    </p:cTn>
                  </p:par>
                  <p:par>
                    <p:cTn id="94" fill="hold">
                      <p:stCondLst>
                        <p:cond delay="indefinite"/>
                      </p:stCondLst>
                      <p:childTnLst>
                        <p:par>
                          <p:cTn id="95" fill="hold">
                            <p:stCondLst>
                              <p:cond delay="0"/>
                            </p:stCondLst>
                            <p:childTnLst>
                              <p:par>
                                <p:cTn id="96" presetID="8" presetClass="entr" presetSubtype="16" fill="hold" grpId="1" nodeType="clickEffect">
                                  <p:stCondLst>
                                    <p:cond delay="0"/>
                                  </p:stCondLst>
                                  <p:childTnLst>
                                    <p:set>
                                      <p:cBhvr>
                                        <p:cTn id="97" dur="1" fill="hold">
                                          <p:stCondLst>
                                            <p:cond delay="0"/>
                                          </p:stCondLst>
                                        </p:cTn>
                                        <p:tgtEl>
                                          <p:spTgt spid="734451"/>
                                        </p:tgtEl>
                                        <p:attrNameLst>
                                          <p:attrName>style.visibility</p:attrName>
                                        </p:attrNameLst>
                                      </p:cBhvr>
                                      <p:to>
                                        <p:strVal val="visible"/>
                                      </p:to>
                                    </p:set>
                                    <p:animEffect transition="in" filter="diamond(in)">
                                      <p:cBhvr>
                                        <p:cTn id="98" dur="2000"/>
                                        <p:tgtEl>
                                          <p:spTgt spid="734451"/>
                                        </p:tgtEl>
                                      </p:cBhvr>
                                    </p:animEffect>
                                  </p:childTnLst>
                                  <p:subTnLst>
                                    <p:audio>
                                      <p:cMediaNode>
                                        <p:cTn display="0" masterRel="sameClick">
                                          <p:stCondLst>
                                            <p:cond evt="begin" delay="0">
                                              <p:tn val="96"/>
                                            </p:cond>
                                          </p:stCondLst>
                                          <p:endCondLst>
                                            <p:cond evt="onStopAudio" delay="0">
                                              <p:tgtEl>
                                                <p:sldTgt/>
                                              </p:tgtEl>
                                            </p:cond>
                                          </p:endCondLst>
                                        </p:cTn>
                                        <p:tgtEl>
                                          <p:sndTgt r:embed="rId3" name="chimes.wav"/>
                                        </p:tgtEl>
                                      </p:cMediaNode>
                                    </p:audio>
                                  </p:sub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734452"/>
                                        </p:tgtEl>
                                        <p:attrNameLst>
                                          <p:attrName>style.visibility</p:attrName>
                                        </p:attrNameLst>
                                      </p:cBhvr>
                                      <p:to>
                                        <p:strVal val="visible"/>
                                      </p:to>
                                    </p:set>
                                    <p:anim calcmode="lin" valueType="num">
                                      <p:cBhvr additive="base">
                                        <p:cTn id="103" dur="500" fill="hold"/>
                                        <p:tgtEl>
                                          <p:spTgt spid="734452"/>
                                        </p:tgtEl>
                                        <p:attrNameLst>
                                          <p:attrName>ppt_x</p:attrName>
                                        </p:attrNameLst>
                                      </p:cBhvr>
                                      <p:tavLst>
                                        <p:tav tm="0">
                                          <p:val>
                                            <p:strVal val="#ppt_x"/>
                                          </p:val>
                                        </p:tav>
                                        <p:tav tm="100000">
                                          <p:val>
                                            <p:strVal val="#ppt_x"/>
                                          </p:val>
                                        </p:tav>
                                      </p:tavLst>
                                    </p:anim>
                                    <p:anim calcmode="lin" valueType="num">
                                      <p:cBhvr additive="base">
                                        <p:cTn id="104" dur="500" fill="hold"/>
                                        <p:tgtEl>
                                          <p:spTgt spid="73445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2"/>
                                        </p:tgtEl>
                                        <p:attrNameLst>
                                          <p:attrName>style.visibility</p:attrName>
                                        </p:attrNameLst>
                                      </p:cBhvr>
                                      <p:to>
                                        <p:strVal val="hidden"/>
                                      </p:to>
                                    </p:set>
                                    <p:audio>
                                      <p:cMediaNode>
                                        <p:cTn display="0" masterRel="sameClick">
                                          <p:stCondLst>
                                            <p:cond evt="begin" delay="0">
                                              <p:tn val="101"/>
                                            </p:cond>
                                          </p:stCondLst>
                                          <p:endCondLst>
                                            <p:cond evt="onStopAudio" delay="0">
                                              <p:tgtEl>
                                                <p:sldTgt/>
                                              </p:tgtEl>
                                            </p:cond>
                                          </p:endCondLst>
                                        </p:cTn>
                                        <p:tgtEl>
                                          <p:sndTgt r:embed="rId3" name="chimes.wav"/>
                                        </p:tgtEl>
                                      </p:cMediaNode>
                                    </p:audio>
                                  </p:sub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734453"/>
                                        </p:tgtEl>
                                        <p:attrNameLst>
                                          <p:attrName>style.visibility</p:attrName>
                                        </p:attrNameLst>
                                      </p:cBhvr>
                                      <p:to>
                                        <p:strVal val="visible"/>
                                      </p:to>
                                    </p:set>
                                    <p:anim calcmode="lin" valueType="num">
                                      <p:cBhvr additive="base">
                                        <p:cTn id="109" dur="500" fill="hold"/>
                                        <p:tgtEl>
                                          <p:spTgt spid="734453"/>
                                        </p:tgtEl>
                                        <p:attrNameLst>
                                          <p:attrName>ppt_x</p:attrName>
                                        </p:attrNameLst>
                                      </p:cBhvr>
                                      <p:tavLst>
                                        <p:tav tm="0">
                                          <p:val>
                                            <p:strVal val="#ppt_x"/>
                                          </p:val>
                                        </p:tav>
                                        <p:tav tm="100000">
                                          <p:val>
                                            <p:strVal val="#ppt_x"/>
                                          </p:val>
                                        </p:tav>
                                      </p:tavLst>
                                    </p:anim>
                                    <p:anim calcmode="lin" valueType="num">
                                      <p:cBhvr additive="base">
                                        <p:cTn id="110" dur="500" fill="hold"/>
                                        <p:tgtEl>
                                          <p:spTgt spid="73445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3"/>
                                        </p:tgtEl>
                                        <p:attrNameLst>
                                          <p:attrName>style.visibility</p:attrName>
                                        </p:attrNameLst>
                                      </p:cBhvr>
                                      <p:to>
                                        <p:strVal val="hidden"/>
                                      </p:to>
                                    </p:set>
                                    <p:audio>
                                      <p:cMediaNode>
                                        <p:cTn display="0" masterRel="sameClick">
                                          <p:stCondLst>
                                            <p:cond evt="begin" delay="0">
                                              <p:tn val="107"/>
                                            </p:cond>
                                          </p:stCondLst>
                                          <p:endCondLst>
                                            <p:cond evt="onStopAudio" delay="0">
                                              <p:tgtEl>
                                                <p:sldTgt/>
                                              </p:tgtEl>
                                            </p:cond>
                                          </p:endCondLst>
                                        </p:cTn>
                                        <p:tgtEl>
                                          <p:sndTgt r:embed="rId3" name="chimes.wav"/>
                                        </p:tgtEl>
                                      </p:cMediaNode>
                                    </p:audio>
                                  </p:sub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734454"/>
                                        </p:tgtEl>
                                        <p:attrNameLst>
                                          <p:attrName>style.visibility</p:attrName>
                                        </p:attrNameLst>
                                      </p:cBhvr>
                                      <p:to>
                                        <p:strVal val="visible"/>
                                      </p:to>
                                    </p:set>
                                    <p:anim calcmode="lin" valueType="num">
                                      <p:cBhvr additive="base">
                                        <p:cTn id="115" dur="500" fill="hold"/>
                                        <p:tgtEl>
                                          <p:spTgt spid="734454"/>
                                        </p:tgtEl>
                                        <p:attrNameLst>
                                          <p:attrName>ppt_x</p:attrName>
                                        </p:attrNameLst>
                                      </p:cBhvr>
                                      <p:tavLst>
                                        <p:tav tm="0">
                                          <p:val>
                                            <p:strVal val="#ppt_x"/>
                                          </p:val>
                                        </p:tav>
                                        <p:tav tm="100000">
                                          <p:val>
                                            <p:strVal val="#ppt_x"/>
                                          </p:val>
                                        </p:tav>
                                      </p:tavLst>
                                    </p:anim>
                                    <p:anim calcmode="lin" valueType="num">
                                      <p:cBhvr additive="base">
                                        <p:cTn id="116" dur="500" fill="hold"/>
                                        <p:tgtEl>
                                          <p:spTgt spid="73445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4"/>
                                        </p:tgtEl>
                                        <p:attrNameLst>
                                          <p:attrName>style.visibility</p:attrName>
                                        </p:attrNameLst>
                                      </p:cBhvr>
                                      <p:to>
                                        <p:strVal val="hidden"/>
                                      </p:to>
                                    </p:set>
                                    <p:audio>
                                      <p:cMediaNode>
                                        <p:cTn display="0" masterRel="sameClick">
                                          <p:stCondLst>
                                            <p:cond evt="begin" delay="0">
                                              <p:tn val="113"/>
                                            </p:cond>
                                          </p:stCondLst>
                                          <p:endCondLst>
                                            <p:cond evt="onStopAudio" delay="0">
                                              <p:tgtEl>
                                                <p:sldTgt/>
                                              </p:tgtEl>
                                            </p:cond>
                                          </p:endCondLst>
                                        </p:cTn>
                                        <p:tgtEl>
                                          <p:sndTgt r:embed="rId3" name="chimes.wav"/>
                                        </p:tgtEl>
                                      </p:cMediaNode>
                                    </p:audio>
                                  </p:sub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734455"/>
                                        </p:tgtEl>
                                        <p:attrNameLst>
                                          <p:attrName>style.visibility</p:attrName>
                                        </p:attrNameLst>
                                      </p:cBhvr>
                                      <p:to>
                                        <p:strVal val="visible"/>
                                      </p:to>
                                    </p:set>
                                    <p:anim calcmode="lin" valueType="num">
                                      <p:cBhvr additive="base">
                                        <p:cTn id="121" dur="500" fill="hold"/>
                                        <p:tgtEl>
                                          <p:spTgt spid="734455"/>
                                        </p:tgtEl>
                                        <p:attrNameLst>
                                          <p:attrName>ppt_x</p:attrName>
                                        </p:attrNameLst>
                                      </p:cBhvr>
                                      <p:tavLst>
                                        <p:tav tm="0">
                                          <p:val>
                                            <p:strVal val="#ppt_x"/>
                                          </p:val>
                                        </p:tav>
                                        <p:tav tm="100000">
                                          <p:val>
                                            <p:strVal val="#ppt_x"/>
                                          </p:val>
                                        </p:tav>
                                      </p:tavLst>
                                    </p:anim>
                                    <p:anim calcmode="lin" valueType="num">
                                      <p:cBhvr additive="base">
                                        <p:cTn id="122" dur="500" fill="hold"/>
                                        <p:tgtEl>
                                          <p:spTgt spid="73445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5"/>
                                        </p:tgtEl>
                                        <p:attrNameLst>
                                          <p:attrName>style.visibility</p:attrName>
                                        </p:attrNameLst>
                                      </p:cBhvr>
                                      <p:to>
                                        <p:strVal val="hidden"/>
                                      </p:to>
                                    </p:set>
                                    <p:audio>
                                      <p:cMediaNode>
                                        <p:cTn display="0" masterRel="sameClick">
                                          <p:stCondLst>
                                            <p:cond evt="begin" delay="0">
                                              <p:tn val="119"/>
                                            </p:cond>
                                          </p:stCondLst>
                                          <p:endCondLst>
                                            <p:cond evt="onStopAudio" delay="0">
                                              <p:tgtEl>
                                                <p:sldTgt/>
                                              </p:tgtEl>
                                            </p:cond>
                                          </p:endCondLst>
                                        </p:cTn>
                                        <p:tgtEl>
                                          <p:sndTgt r:embed="rId3" name="chimes.wav"/>
                                        </p:tgtEl>
                                      </p:cMediaNode>
                                    </p:audio>
                                  </p:sub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734456"/>
                                        </p:tgtEl>
                                        <p:attrNameLst>
                                          <p:attrName>style.visibility</p:attrName>
                                        </p:attrNameLst>
                                      </p:cBhvr>
                                      <p:to>
                                        <p:strVal val="visible"/>
                                      </p:to>
                                    </p:set>
                                    <p:anim calcmode="lin" valueType="num">
                                      <p:cBhvr additive="base">
                                        <p:cTn id="127" dur="500" fill="hold"/>
                                        <p:tgtEl>
                                          <p:spTgt spid="734456"/>
                                        </p:tgtEl>
                                        <p:attrNameLst>
                                          <p:attrName>ppt_x</p:attrName>
                                        </p:attrNameLst>
                                      </p:cBhvr>
                                      <p:tavLst>
                                        <p:tav tm="0">
                                          <p:val>
                                            <p:strVal val="#ppt_x"/>
                                          </p:val>
                                        </p:tav>
                                        <p:tav tm="100000">
                                          <p:val>
                                            <p:strVal val="#ppt_x"/>
                                          </p:val>
                                        </p:tav>
                                      </p:tavLst>
                                    </p:anim>
                                    <p:anim calcmode="lin" valueType="num">
                                      <p:cBhvr additive="base">
                                        <p:cTn id="128" dur="500" fill="hold"/>
                                        <p:tgtEl>
                                          <p:spTgt spid="73445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6"/>
                                        </p:tgtEl>
                                        <p:attrNameLst>
                                          <p:attrName>style.visibility</p:attrName>
                                        </p:attrNameLst>
                                      </p:cBhvr>
                                      <p:to>
                                        <p:strVal val="hidden"/>
                                      </p:to>
                                    </p:set>
                                    <p:audio>
                                      <p:cMediaNode>
                                        <p:cTn display="0" masterRel="sameClick">
                                          <p:stCondLst>
                                            <p:cond evt="begin" delay="0">
                                              <p:tn val="125"/>
                                            </p:cond>
                                          </p:stCondLst>
                                          <p:endCondLst>
                                            <p:cond evt="onStopAudio" delay="0">
                                              <p:tgtEl>
                                                <p:sldTgt/>
                                              </p:tgtEl>
                                            </p:cond>
                                          </p:endCondLst>
                                        </p:cTn>
                                        <p:tgtEl>
                                          <p:sndTgt r:embed="rId3" name="chimes.wav"/>
                                        </p:tgtEl>
                                      </p:cMediaNode>
                                    </p:audio>
                                  </p:sub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734457"/>
                                        </p:tgtEl>
                                        <p:attrNameLst>
                                          <p:attrName>style.visibility</p:attrName>
                                        </p:attrNameLst>
                                      </p:cBhvr>
                                      <p:to>
                                        <p:strVal val="visible"/>
                                      </p:to>
                                    </p:set>
                                    <p:anim calcmode="lin" valueType="num">
                                      <p:cBhvr additive="base">
                                        <p:cTn id="133" dur="500" fill="hold"/>
                                        <p:tgtEl>
                                          <p:spTgt spid="734457"/>
                                        </p:tgtEl>
                                        <p:attrNameLst>
                                          <p:attrName>ppt_x</p:attrName>
                                        </p:attrNameLst>
                                      </p:cBhvr>
                                      <p:tavLst>
                                        <p:tav tm="0">
                                          <p:val>
                                            <p:strVal val="#ppt_x"/>
                                          </p:val>
                                        </p:tav>
                                        <p:tav tm="100000">
                                          <p:val>
                                            <p:strVal val="#ppt_x"/>
                                          </p:val>
                                        </p:tav>
                                      </p:tavLst>
                                    </p:anim>
                                    <p:anim calcmode="lin" valueType="num">
                                      <p:cBhvr additive="base">
                                        <p:cTn id="134" dur="500" fill="hold"/>
                                        <p:tgtEl>
                                          <p:spTgt spid="73445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7"/>
                                        </p:tgtEl>
                                        <p:attrNameLst>
                                          <p:attrName>style.visibility</p:attrName>
                                        </p:attrNameLst>
                                      </p:cBhvr>
                                      <p:to>
                                        <p:strVal val="hidden"/>
                                      </p:to>
                                    </p:set>
                                    <p:audio>
                                      <p:cMediaNode>
                                        <p:cTn display="0" masterRel="sameClick">
                                          <p:stCondLst>
                                            <p:cond evt="begin" delay="0">
                                              <p:tn val="131"/>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26" grpId="0"/>
      <p:bldP spid="734330" grpId="0" animBg="1"/>
      <p:bldP spid="734331" grpId="0"/>
      <p:bldP spid="734335" grpId="0" animBg="1"/>
      <p:bldP spid="734451" grpId="1" animBg="1"/>
      <p:bldP spid="734452" grpId="0" animBg="1"/>
      <p:bldP spid="734453" grpId="0" animBg="1"/>
      <p:bldP spid="734454" grpId="0" animBg="1"/>
      <p:bldP spid="734455" grpId="0" animBg="1"/>
      <p:bldP spid="734456" grpId="0" animBg="1"/>
      <p:bldP spid="73445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309" name="Text Box 53"/>
          <p:cNvSpPr txBox="1">
            <a:spLocks noChangeArrowheads="1"/>
          </p:cNvSpPr>
          <p:nvPr/>
        </p:nvSpPr>
        <p:spPr bwMode="auto">
          <a:xfrm>
            <a:off x="551759"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6313" name="Rectangle 57"/>
          <p:cNvSpPr>
            <a:spLocks noChangeArrowheads="1"/>
          </p:cNvSpPr>
          <p:nvPr/>
        </p:nvSpPr>
        <p:spPr bwMode="auto">
          <a:xfrm>
            <a:off x="745133" y="822325"/>
            <a:ext cx="7920037" cy="457200"/>
          </a:xfrm>
          <a:prstGeom prst="rect">
            <a:avLst/>
          </a:prstGeom>
          <a:noFill/>
          <a:ln w="9525">
            <a:noFill/>
            <a:miter lim="800000"/>
          </a:ln>
          <a:effectLst/>
        </p:spPr>
        <p:txBody>
          <a:bodyPr anchor="ctr">
            <a:spAutoFit/>
          </a:bodyPr>
          <a:lstStyle/>
          <a:p>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2】</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计算输入的两个整数的和</a:t>
            </a:r>
            <a:r>
              <a:rPr lang="zh-CN" altLang="en-US" dirty="0">
                <a:solidFill>
                  <a:srgbClr val="FF66FF"/>
                </a:solidFill>
                <a:latin typeface="楷体" panose="02010609060101010101" pitchFamily="49" charset="-122"/>
                <a:ea typeface="楷体" panose="02010609060101010101" pitchFamily="49" charset="-122"/>
              </a:rPr>
              <a:t>。</a:t>
            </a:r>
            <a:endParaRPr lang="zh-CN" altLang="en-US" dirty="0">
              <a:solidFill>
                <a:srgbClr val="FF66FF"/>
              </a:solidFill>
              <a:latin typeface="楷体" panose="02010609060101010101" pitchFamily="49" charset="-122"/>
              <a:ea typeface="楷体" panose="02010609060101010101" pitchFamily="49" charset="-122"/>
            </a:endParaRPr>
          </a:p>
        </p:txBody>
      </p:sp>
      <p:sp>
        <p:nvSpPr>
          <p:cNvPr id="736314" name="Text Box 58"/>
          <p:cNvSpPr txBox="1">
            <a:spLocks noChangeArrowheads="1"/>
          </p:cNvSpPr>
          <p:nvPr/>
        </p:nvSpPr>
        <p:spPr bwMode="auto">
          <a:xfrm>
            <a:off x="1088033" y="1427164"/>
            <a:ext cx="10480575" cy="5170487"/>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marL="457200" indent="-457200"/>
            <a:r>
              <a:rPr lang="en-US" altLang="zh-CN" dirty="0">
                <a:effectLst>
                  <a:outerShdw blurRad="38100" dist="38100" dir="2700000" algn="tl">
                    <a:srgbClr val="FFFFFF"/>
                  </a:outerShdw>
                </a:effectLst>
                <a:latin typeface="+mn-lt"/>
                <a:ea typeface="楷体" panose="02010609060101010101" pitchFamily="49" charset="-122"/>
              </a:rPr>
              <a:t>/* This is the second C program */</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#include  &lt;</a:t>
            </a:r>
            <a:r>
              <a:rPr lang="en-US" altLang="zh-CN" dirty="0" err="1">
                <a:effectLst>
                  <a:outerShdw blurRad="38100" dist="38100" dir="2700000" algn="tl">
                    <a:srgbClr val="FFFFFF"/>
                  </a:outerShdw>
                </a:effectLst>
                <a:latin typeface="+mn-lt"/>
                <a:ea typeface="楷体" panose="02010609060101010101" pitchFamily="49" charset="-122"/>
              </a:rPr>
              <a:t>stdio.h</a:t>
            </a:r>
            <a:r>
              <a:rPr lang="en-US" altLang="zh-CN" dirty="0">
                <a:effectLst>
                  <a:outerShdw blurRad="38100" dist="38100" dir="2700000" algn="tl">
                    <a:srgbClr val="FFFFFF"/>
                  </a:outerShdw>
                </a:effectLst>
                <a:latin typeface="+mn-lt"/>
                <a:ea typeface="楷体" panose="02010609060101010101" pitchFamily="49" charset="-122"/>
              </a:rPr>
              <a:t>&gt;</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b="1" dirty="0" err="1">
                <a:solidFill>
                  <a:srgbClr val="C00000"/>
                </a:solidFill>
                <a:effectLst>
                  <a:glow rad="63500">
                    <a:schemeClr val="accent5">
                      <a:satMod val="175000"/>
                      <a:alpha val="40000"/>
                    </a:schemeClr>
                  </a:glow>
                  <a:outerShdw blurRad="38100" dist="38100" dir="2700000" algn="tl">
                    <a:srgbClr val="FFFFFF"/>
                  </a:outerShdw>
                </a:effectLst>
                <a:latin typeface="+mn-lt"/>
                <a:ea typeface="楷体" panose="02010609060101010101" pitchFamily="49" charset="-122"/>
              </a:rPr>
              <a:t>int</a:t>
            </a:r>
            <a:r>
              <a:rPr lang="en-US" altLang="zh-CN" b="1" dirty="0">
                <a:solidFill>
                  <a:srgbClr val="C00000"/>
                </a:solidFill>
                <a:effectLst>
                  <a:glow rad="63500">
                    <a:schemeClr val="accent5">
                      <a:satMod val="175000"/>
                      <a:alpha val="40000"/>
                    </a:schemeClr>
                  </a:glow>
                  <a:outerShdw blurRad="38100" dist="38100" dir="2700000" algn="tl">
                    <a:srgbClr val="FFFFFF"/>
                  </a:outerShdw>
                </a:effectLst>
                <a:latin typeface="+mn-lt"/>
                <a:ea typeface="楷体" panose="02010609060101010101" pitchFamily="49" charset="-122"/>
              </a:rPr>
              <a:t> main (  )</a:t>
            </a:r>
            <a:endParaRPr lang="en-US" altLang="zh-CN" b="1" dirty="0">
              <a:solidFill>
                <a:srgbClr val="C00000"/>
              </a:solidFill>
              <a:effectLst>
                <a:glow rad="63500">
                  <a:schemeClr val="accent5">
                    <a:satMod val="175000"/>
                    <a:alpha val="40000"/>
                  </a:schemeClr>
                </a:glow>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int</a:t>
            </a:r>
            <a:r>
              <a:rPr lang="en-US" altLang="zh-CN" dirty="0">
                <a:effectLst>
                  <a:outerShdw blurRad="38100" dist="38100" dir="2700000" algn="tl">
                    <a:srgbClr val="FFFFFF"/>
                  </a:outerShdw>
                </a:effectLst>
                <a:latin typeface="+mn-lt"/>
                <a:ea typeface="楷体" panose="02010609060101010101" pitchFamily="49" charset="-122"/>
              </a:rPr>
              <a:t> x, y, z;</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scanf</a:t>
            </a:r>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d%d</a:t>
            </a:r>
            <a:r>
              <a:rPr lang="en-US" altLang="zh-CN" dirty="0">
                <a:effectLst>
                  <a:outerShdw blurRad="38100" dist="38100" dir="2700000" algn="tl">
                    <a:srgbClr val="FFFFFF"/>
                  </a:outerShdw>
                </a:effectLst>
                <a:latin typeface="+mn-lt"/>
                <a:ea typeface="楷体" panose="02010609060101010101" pitchFamily="49" charset="-122"/>
              </a:rPr>
              <a:t>", &amp;x, &amp;y );</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z = x + y;</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printf</a:t>
            </a:r>
            <a:r>
              <a:rPr lang="en-US" altLang="zh-CN" dirty="0">
                <a:effectLst>
                  <a:outerShdw blurRad="38100" dist="38100" dir="2700000" algn="tl">
                    <a:srgbClr val="FFFFFF"/>
                  </a:outerShdw>
                </a:effectLst>
                <a:latin typeface="+mn-lt"/>
                <a:ea typeface="楷体" panose="02010609060101010101" pitchFamily="49" charset="-122"/>
              </a:rPr>
              <a:t> ("the sum of two integer is %d\n", z);</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return 0;</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a:t>
            </a:r>
            <a:endParaRPr lang="en-US" altLang="zh-CN" dirty="0">
              <a:effectLst>
                <a:outerShdw blurRad="38100" dist="38100" dir="2700000" algn="tl">
                  <a:srgbClr val="FFFFFF"/>
                </a:outerShdw>
              </a:effectLst>
              <a:latin typeface="+mn-lt"/>
              <a:ea typeface="楷体" panose="02010609060101010101" pitchFamily="49" charset="-122"/>
            </a:endParaRPr>
          </a:p>
        </p:txBody>
      </p:sp>
      <p:grpSp>
        <p:nvGrpSpPr>
          <p:cNvPr id="736317" name="Group 61"/>
          <p:cNvGrpSpPr/>
          <p:nvPr/>
        </p:nvGrpSpPr>
        <p:grpSpPr bwMode="auto">
          <a:xfrm>
            <a:off x="1246783" y="2233614"/>
            <a:ext cx="4002087" cy="1482725"/>
            <a:chOff x="567" y="1407"/>
            <a:chExt cx="2521" cy="934"/>
          </a:xfrm>
        </p:grpSpPr>
        <p:sp>
          <p:nvSpPr>
            <p:cNvPr id="736315" name="AutoShape 59"/>
            <p:cNvSpPr/>
            <p:nvPr/>
          </p:nvSpPr>
          <p:spPr bwMode="auto">
            <a:xfrm>
              <a:off x="2181" y="1407"/>
              <a:ext cx="907" cy="227"/>
            </a:xfrm>
            <a:prstGeom prst="borderCallout2">
              <a:avLst>
                <a:gd name="adj1" fmla="val 31718"/>
                <a:gd name="adj2" fmla="val -5292"/>
                <a:gd name="adj3" fmla="val 31718"/>
                <a:gd name="adj4" fmla="val -78833"/>
                <a:gd name="adj5" fmla="val 322468"/>
                <a:gd name="adj6" fmla="val -155347"/>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mn-lt"/>
                  <a:ea typeface="楷体" panose="02010609060101010101" pitchFamily="49" charset="-122"/>
                </a:rPr>
                <a:t>数据类型名</a:t>
              </a:r>
              <a:endParaRPr lang="zh-CN" altLang="en-US" sz="1800" b="1" dirty="0">
                <a:solidFill>
                  <a:schemeClr val="accent2"/>
                </a:solidFill>
                <a:latin typeface="+mn-lt"/>
                <a:ea typeface="楷体" panose="02010609060101010101" pitchFamily="49" charset="-122"/>
              </a:endParaRPr>
            </a:p>
          </p:txBody>
        </p:sp>
        <p:sp>
          <p:nvSpPr>
            <p:cNvPr id="736316" name="Oval 60"/>
            <p:cNvSpPr>
              <a:spLocks noChangeArrowheads="1"/>
            </p:cNvSpPr>
            <p:nvPr/>
          </p:nvSpPr>
          <p:spPr bwMode="auto">
            <a:xfrm>
              <a:off x="567" y="2115"/>
              <a:ext cx="272" cy="226"/>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grpSp>
      <p:grpSp>
        <p:nvGrpSpPr>
          <p:cNvPr id="736322" name="Group 66"/>
          <p:cNvGrpSpPr/>
          <p:nvPr/>
        </p:nvGrpSpPr>
        <p:grpSpPr bwMode="auto">
          <a:xfrm>
            <a:off x="1678582" y="2795589"/>
            <a:ext cx="5256212" cy="922337"/>
            <a:chOff x="839" y="1761"/>
            <a:chExt cx="3311" cy="581"/>
          </a:xfrm>
          <a:effectLst>
            <a:outerShdw blurRad="50800" dist="38100" dir="2700000" algn="tl" rotWithShape="0">
              <a:prstClr val="black">
                <a:alpha val="40000"/>
              </a:prstClr>
            </a:outerShdw>
          </a:effectLst>
        </p:grpSpPr>
        <p:sp>
          <p:nvSpPr>
            <p:cNvPr id="736318" name="Oval 62"/>
            <p:cNvSpPr>
              <a:spLocks noChangeArrowheads="1"/>
            </p:cNvSpPr>
            <p:nvPr/>
          </p:nvSpPr>
          <p:spPr bwMode="auto">
            <a:xfrm>
              <a:off x="839" y="2115"/>
              <a:ext cx="635" cy="227"/>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sp>
          <p:nvSpPr>
            <p:cNvPr id="736320" name="AutoShape 64"/>
            <p:cNvSpPr/>
            <p:nvPr/>
          </p:nvSpPr>
          <p:spPr bwMode="auto">
            <a:xfrm>
              <a:off x="2264" y="1761"/>
              <a:ext cx="1886" cy="227"/>
            </a:xfrm>
            <a:prstGeom prst="borderCallout2">
              <a:avLst>
                <a:gd name="adj1" fmla="val 31718"/>
                <a:gd name="adj2" fmla="val -2546"/>
                <a:gd name="adj3" fmla="val 31718"/>
                <a:gd name="adj4" fmla="val -27361"/>
                <a:gd name="adj5" fmla="val 146694"/>
                <a:gd name="adj6" fmla="val -53236"/>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pPr algn="ctr"/>
              <a:r>
                <a:rPr lang="zh-CN" altLang="en-US" sz="1800" b="1" dirty="0">
                  <a:solidFill>
                    <a:schemeClr val="accent2"/>
                  </a:solidFill>
                  <a:latin typeface="+mn-lt"/>
                  <a:ea typeface="楷体" panose="02010609060101010101" pitchFamily="49" charset="-122"/>
                </a:rPr>
                <a:t>定义的变量名，以“</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分隔</a:t>
              </a:r>
              <a:endParaRPr lang="zh-CN" altLang="en-US" sz="1800" b="1" dirty="0">
                <a:solidFill>
                  <a:schemeClr val="accent2"/>
                </a:solidFill>
                <a:latin typeface="+mn-lt"/>
                <a:ea typeface="楷体" panose="02010609060101010101" pitchFamily="49" charset="-122"/>
              </a:endParaRPr>
            </a:p>
          </p:txBody>
        </p:sp>
      </p:grpSp>
      <p:grpSp>
        <p:nvGrpSpPr>
          <p:cNvPr id="736327" name="Group 71"/>
          <p:cNvGrpSpPr/>
          <p:nvPr/>
        </p:nvGrpSpPr>
        <p:grpSpPr bwMode="auto">
          <a:xfrm>
            <a:off x="1294408" y="3525838"/>
            <a:ext cx="6288087" cy="969962"/>
            <a:chOff x="597" y="2221"/>
            <a:chExt cx="3961" cy="611"/>
          </a:xfrm>
          <a:effectLst>
            <a:outerShdw blurRad="50800" dist="38100" dir="2700000" algn="tl" rotWithShape="0">
              <a:prstClr val="black">
                <a:alpha val="40000"/>
              </a:prstClr>
            </a:outerShdw>
          </a:effectLst>
        </p:grpSpPr>
        <p:sp>
          <p:nvSpPr>
            <p:cNvPr id="736324" name="Oval 68"/>
            <p:cNvSpPr>
              <a:spLocks noChangeArrowheads="1"/>
            </p:cNvSpPr>
            <p:nvPr/>
          </p:nvSpPr>
          <p:spPr bwMode="auto">
            <a:xfrm>
              <a:off x="597" y="2512"/>
              <a:ext cx="478" cy="320"/>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sp>
          <p:nvSpPr>
            <p:cNvPr id="736325" name="AutoShape 69"/>
            <p:cNvSpPr/>
            <p:nvPr/>
          </p:nvSpPr>
          <p:spPr bwMode="auto">
            <a:xfrm>
              <a:off x="2034" y="2221"/>
              <a:ext cx="2524" cy="227"/>
            </a:xfrm>
            <a:prstGeom prst="borderCallout2">
              <a:avLst>
                <a:gd name="adj1" fmla="val 31718"/>
                <a:gd name="adj2" fmla="val -1903"/>
                <a:gd name="adj3" fmla="val 31718"/>
                <a:gd name="adj4" fmla="val -20481"/>
                <a:gd name="adj5" fmla="val 146694"/>
                <a:gd name="adj6" fmla="val -39856"/>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pPr algn="ctr"/>
              <a:r>
                <a:rPr lang="zh-CN" altLang="en-US" sz="1800" b="1" dirty="0">
                  <a:solidFill>
                    <a:schemeClr val="accent2"/>
                  </a:solidFill>
                  <a:latin typeface="+mn-lt"/>
                  <a:ea typeface="楷体" panose="02010609060101010101" pitchFamily="49" charset="-122"/>
                </a:rPr>
                <a:t>调用内部函数，接受键盘输入数据</a:t>
              </a:r>
              <a:endParaRPr lang="zh-CN" altLang="en-US" sz="1800" b="1" dirty="0">
                <a:solidFill>
                  <a:schemeClr val="accent2"/>
                </a:solidFill>
                <a:latin typeface="+mn-lt"/>
                <a:ea typeface="楷体" panose="02010609060101010101" pitchFamily="49" charset="-122"/>
              </a:endParaRPr>
            </a:p>
          </p:txBody>
        </p:sp>
      </p:grpSp>
      <p:grpSp>
        <p:nvGrpSpPr>
          <p:cNvPr id="736344" name="Group 88"/>
          <p:cNvGrpSpPr/>
          <p:nvPr/>
        </p:nvGrpSpPr>
        <p:grpSpPr bwMode="auto">
          <a:xfrm>
            <a:off x="2124669" y="3962400"/>
            <a:ext cx="8364538" cy="806450"/>
            <a:chOff x="1120" y="2496"/>
            <a:chExt cx="5269" cy="508"/>
          </a:xfrm>
          <a:effectLst>
            <a:outerShdw blurRad="50800" dist="38100" dir="2700000" algn="tl" rotWithShape="0">
              <a:prstClr val="black">
                <a:alpha val="40000"/>
              </a:prstClr>
            </a:outerShdw>
          </a:effectLst>
        </p:grpSpPr>
        <p:sp>
          <p:nvSpPr>
            <p:cNvPr id="736329" name="Oval 73"/>
            <p:cNvSpPr>
              <a:spLocks noChangeArrowheads="1"/>
            </p:cNvSpPr>
            <p:nvPr/>
          </p:nvSpPr>
          <p:spPr bwMode="auto">
            <a:xfrm>
              <a:off x="1120" y="2496"/>
              <a:ext cx="1433" cy="345"/>
            </a:xfrm>
            <a:prstGeom prst="ellipse">
              <a:avLst/>
            </a:prstGeom>
            <a:noFill/>
            <a:ln w="28575">
              <a:solidFill>
                <a:srgbClr val="3366FF"/>
              </a:solidFill>
              <a:round/>
            </a:ln>
            <a:effectLst/>
          </p:spPr>
          <p:txBody>
            <a:bodyPr wrap="none" anchor="ctr"/>
            <a:lstStyle/>
            <a:p>
              <a:endParaRPr lang="zh-CN" altLang="en-US">
                <a:latin typeface="+mn-lt"/>
                <a:ea typeface="楷体" panose="02010609060101010101" pitchFamily="49" charset="-122"/>
              </a:endParaRPr>
            </a:p>
          </p:txBody>
        </p:sp>
        <p:sp>
          <p:nvSpPr>
            <p:cNvPr id="736332" name="AutoShape 76"/>
            <p:cNvSpPr/>
            <p:nvPr/>
          </p:nvSpPr>
          <p:spPr bwMode="auto">
            <a:xfrm>
              <a:off x="2985" y="2734"/>
              <a:ext cx="3404" cy="270"/>
            </a:xfrm>
            <a:prstGeom prst="borderCallout2">
              <a:avLst>
                <a:gd name="adj1" fmla="val 16588"/>
                <a:gd name="adj2" fmla="val -2130"/>
                <a:gd name="adj3" fmla="val 16588"/>
                <a:gd name="adj4" fmla="val -11722"/>
                <a:gd name="adj5" fmla="val -2764"/>
                <a:gd name="adj6" fmla="val -12688"/>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r>
                <a:rPr lang="zh-CN" altLang="en-US" sz="1800" b="1">
                  <a:solidFill>
                    <a:schemeClr val="accent2"/>
                  </a:solidFill>
                  <a:latin typeface="+mn-lt"/>
                  <a:ea typeface="楷体" panose="02010609060101010101" pitchFamily="49" charset="-122"/>
                </a:rPr>
                <a:t>带有三个参数，以“</a:t>
              </a:r>
              <a:r>
                <a:rPr lang="en-US" altLang="zh-CN" sz="1800" b="1">
                  <a:solidFill>
                    <a:schemeClr val="accent2"/>
                  </a:solidFill>
                  <a:latin typeface="+mn-lt"/>
                  <a:ea typeface="楷体" panose="02010609060101010101" pitchFamily="49" charset="-122"/>
                </a:rPr>
                <a:t>,”</a:t>
              </a:r>
              <a:r>
                <a:rPr lang="zh-CN" altLang="en-US" sz="1800" b="1">
                  <a:solidFill>
                    <a:schemeClr val="accent2"/>
                  </a:solidFill>
                  <a:latin typeface="+mn-lt"/>
                  <a:ea typeface="楷体" panose="02010609060101010101" pitchFamily="49" charset="-122"/>
                </a:rPr>
                <a:t>分隔。</a:t>
              </a:r>
              <a:r>
                <a:rPr lang="en-US" altLang="zh-CN" sz="1800" b="1">
                  <a:solidFill>
                    <a:schemeClr val="accent2"/>
                  </a:solidFill>
                  <a:latin typeface="+mn-lt"/>
                  <a:ea typeface="楷体" panose="02010609060101010101" pitchFamily="49" charset="-122"/>
                </a:rPr>
                <a:t>&amp;</a:t>
              </a:r>
              <a:r>
                <a:rPr lang="zh-CN" altLang="en-US" sz="1800" b="1">
                  <a:solidFill>
                    <a:schemeClr val="accent2"/>
                  </a:solidFill>
                  <a:latin typeface="+mn-lt"/>
                  <a:ea typeface="楷体" panose="02010609060101010101" pitchFamily="49" charset="-122"/>
                </a:rPr>
                <a:t>表示取变量的地址。</a:t>
              </a:r>
              <a:endParaRPr lang="zh-CN" altLang="en-US" sz="1800" b="1">
                <a:solidFill>
                  <a:schemeClr val="accent2"/>
                </a:solidFill>
                <a:latin typeface="+mn-lt"/>
                <a:ea typeface="楷体" panose="02010609060101010101" pitchFamily="49" charset="-122"/>
              </a:endParaRPr>
            </a:p>
          </p:txBody>
        </p:sp>
      </p:grpSp>
      <p:grpSp>
        <p:nvGrpSpPr>
          <p:cNvPr id="736337" name="Group 81"/>
          <p:cNvGrpSpPr/>
          <p:nvPr/>
        </p:nvGrpSpPr>
        <p:grpSpPr bwMode="auto">
          <a:xfrm>
            <a:off x="1310283" y="5118100"/>
            <a:ext cx="5202237" cy="1055688"/>
            <a:chOff x="607" y="3215"/>
            <a:chExt cx="3277" cy="665"/>
          </a:xfrm>
          <a:effectLst>
            <a:outerShdw blurRad="50800" dist="38100" dir="2700000" algn="tl" rotWithShape="0">
              <a:prstClr val="black">
                <a:alpha val="40000"/>
              </a:prstClr>
            </a:outerShdw>
          </a:effectLst>
        </p:grpSpPr>
        <p:sp>
          <p:nvSpPr>
            <p:cNvPr id="736335" name="Oval 79"/>
            <p:cNvSpPr>
              <a:spLocks noChangeArrowheads="1"/>
            </p:cNvSpPr>
            <p:nvPr/>
          </p:nvSpPr>
          <p:spPr bwMode="auto">
            <a:xfrm>
              <a:off x="607" y="3215"/>
              <a:ext cx="478" cy="320"/>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sp>
          <p:nvSpPr>
            <p:cNvPr id="736336" name="AutoShape 80"/>
            <p:cNvSpPr/>
            <p:nvPr/>
          </p:nvSpPr>
          <p:spPr bwMode="auto">
            <a:xfrm>
              <a:off x="1360" y="3653"/>
              <a:ext cx="2524" cy="227"/>
            </a:xfrm>
            <a:prstGeom prst="borderCallout2">
              <a:avLst>
                <a:gd name="adj1" fmla="val 31718"/>
                <a:gd name="adj2" fmla="val -1903"/>
                <a:gd name="adj3" fmla="val 31718"/>
                <a:gd name="adj4" fmla="val -9153"/>
                <a:gd name="adj5" fmla="val -58148"/>
                <a:gd name="adj6" fmla="val -16681"/>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pPr algn="ctr"/>
              <a:r>
                <a:rPr lang="zh-CN" altLang="en-US" sz="1800" b="1">
                  <a:solidFill>
                    <a:schemeClr val="accent2"/>
                  </a:solidFill>
                  <a:latin typeface="+mn-lt"/>
                  <a:ea typeface="楷体" panose="02010609060101010101" pitchFamily="49" charset="-122"/>
                </a:rPr>
                <a:t>调用内部函数，输出计算的和数</a:t>
              </a:r>
              <a:endParaRPr lang="zh-CN" altLang="en-US" sz="1800" b="1">
                <a:solidFill>
                  <a:schemeClr val="accent2"/>
                </a:solidFill>
                <a:latin typeface="+mn-lt"/>
                <a:ea typeface="楷体" panose="02010609060101010101" pitchFamily="49" charset="-122"/>
              </a:endParaRPr>
            </a:p>
          </p:txBody>
        </p:sp>
      </p:grpSp>
      <p:grpSp>
        <p:nvGrpSpPr>
          <p:cNvPr id="736342" name="Group 86"/>
          <p:cNvGrpSpPr/>
          <p:nvPr/>
        </p:nvGrpSpPr>
        <p:grpSpPr bwMode="auto">
          <a:xfrm>
            <a:off x="1246783" y="4556126"/>
            <a:ext cx="3013075" cy="644525"/>
            <a:chOff x="567" y="2870"/>
            <a:chExt cx="1898" cy="406"/>
          </a:xfrm>
          <a:effectLst>
            <a:outerShdw blurRad="50800" dist="38100" dir="2700000" algn="tl" rotWithShape="0">
              <a:prstClr val="black">
                <a:alpha val="40000"/>
              </a:prstClr>
            </a:outerShdw>
          </a:effectLst>
        </p:grpSpPr>
        <p:sp>
          <p:nvSpPr>
            <p:cNvPr id="736339" name="AutoShape 83"/>
            <p:cNvSpPr/>
            <p:nvPr/>
          </p:nvSpPr>
          <p:spPr bwMode="auto">
            <a:xfrm>
              <a:off x="1470" y="2870"/>
              <a:ext cx="995" cy="227"/>
            </a:xfrm>
            <a:prstGeom prst="borderCallout2">
              <a:avLst>
                <a:gd name="adj1" fmla="val 31718"/>
                <a:gd name="adj2" fmla="val -4824"/>
                <a:gd name="adj3" fmla="val 31718"/>
                <a:gd name="adj4" fmla="val -22310"/>
                <a:gd name="adj5" fmla="val 54185"/>
                <a:gd name="adj6" fmla="val -40505"/>
              </a:avLst>
            </a:prstGeom>
            <a:gradFill flip="none" rotWithShape="1">
              <a:gsLst>
                <a:gs pos="0">
                  <a:srgbClr val="CCCC00">
                    <a:shade val="30000"/>
                    <a:satMod val="115000"/>
                  </a:srgbClr>
                </a:gs>
                <a:gs pos="50000">
                  <a:srgbClr val="CCCC00">
                    <a:shade val="67500"/>
                    <a:satMod val="115000"/>
                  </a:srgbClr>
                </a:gs>
                <a:gs pos="100000">
                  <a:srgbClr val="CCCC00">
                    <a:shade val="100000"/>
                    <a:satMod val="115000"/>
                  </a:srgbClr>
                </a:gs>
              </a:gsLst>
              <a:lin ang="2700000" scaled="1"/>
              <a:tileRect/>
            </a:gradFill>
            <a:ln w="9525">
              <a:solidFill>
                <a:schemeClr val="tx1"/>
              </a:solidFill>
              <a:miter lim="800000"/>
            </a:ln>
            <a:effectLst/>
          </p:spPr>
          <p:txBody>
            <a:bodyPr/>
            <a:lstStyle/>
            <a:p>
              <a:pPr algn="ctr"/>
              <a:r>
                <a:rPr lang="zh-CN" altLang="en-US" sz="1800" b="1">
                  <a:solidFill>
                    <a:schemeClr val="accent2"/>
                  </a:solidFill>
                  <a:latin typeface="+mn-lt"/>
                  <a:ea typeface="楷体" panose="02010609060101010101" pitchFamily="49" charset="-122"/>
                </a:rPr>
                <a:t>求和的值给</a:t>
              </a:r>
              <a:r>
                <a:rPr lang="en-US" altLang="zh-CN" sz="1800" b="1">
                  <a:solidFill>
                    <a:schemeClr val="accent2"/>
                  </a:solidFill>
                  <a:latin typeface="+mn-lt"/>
                  <a:ea typeface="楷体" panose="02010609060101010101" pitchFamily="49" charset="-122"/>
                </a:rPr>
                <a:t>Z</a:t>
              </a:r>
              <a:endParaRPr lang="en-US" altLang="zh-CN" sz="1800" b="1">
                <a:solidFill>
                  <a:schemeClr val="accent2"/>
                </a:solidFill>
                <a:latin typeface="+mn-lt"/>
                <a:ea typeface="楷体" panose="02010609060101010101" pitchFamily="49" charset="-122"/>
              </a:endParaRPr>
            </a:p>
          </p:txBody>
        </p:sp>
        <p:sp>
          <p:nvSpPr>
            <p:cNvPr id="736341" name="Oval 85"/>
            <p:cNvSpPr>
              <a:spLocks noChangeArrowheads="1"/>
            </p:cNvSpPr>
            <p:nvPr/>
          </p:nvSpPr>
          <p:spPr bwMode="auto">
            <a:xfrm>
              <a:off x="567" y="3004"/>
              <a:ext cx="862" cy="272"/>
            </a:xfrm>
            <a:prstGeom prst="ellipse">
              <a:avLst/>
            </a:prstGeom>
            <a:noFill/>
            <a:ln w="28575">
              <a:solidFill>
                <a:srgbClr val="0000FF"/>
              </a:solidFill>
              <a:round/>
            </a:ln>
            <a:effectLst/>
          </p:spPr>
          <p:txBody>
            <a:bodyPr wrap="none" anchor="ctr"/>
            <a:lstStyle/>
            <a:p>
              <a:endParaRPr lang="zh-CN" altLang="en-US">
                <a:latin typeface="+mn-lt"/>
                <a:ea typeface="楷体" panose="02010609060101010101" pitchFamily="49" charset="-122"/>
              </a:endParaRPr>
            </a:p>
          </p:txBody>
        </p:sp>
      </p:grpSp>
      <p:sp>
        <p:nvSpPr>
          <p:cNvPr id="736343" name="Rectangle 87"/>
          <p:cNvSpPr>
            <a:spLocks noChangeArrowheads="1"/>
          </p:cNvSpPr>
          <p:nvPr/>
        </p:nvSpPr>
        <p:spPr bwMode="auto">
          <a:xfrm>
            <a:off x="6816898" y="5880943"/>
            <a:ext cx="5111750" cy="860425"/>
          </a:xfrm>
          <a:prstGeom prst="rect">
            <a:avLst/>
          </a:prstGeom>
          <a:solidFill>
            <a:srgbClr val="FFFFFF"/>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nchor="ctr">
            <a:spAutoFit/>
          </a:bodyPr>
          <a:lstStyle/>
          <a:p>
            <a:r>
              <a:rPr kumimoji="0"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假设输入：</a:t>
            </a:r>
            <a:r>
              <a:rPr kumimoji="0" lang="en-US" altLang="zh-CN" sz="2000" b="1" dirty="0">
                <a:effectLst>
                  <a:outerShdw blurRad="38100" dist="38100" dir="2700000" algn="tl">
                    <a:srgbClr val="C0C0C0"/>
                  </a:outerShdw>
                </a:effectLst>
                <a:latin typeface="+mn-lt"/>
                <a:ea typeface="楷体_GB2312" pitchFamily="49" charset="-122"/>
              </a:rPr>
              <a:t>10 20</a:t>
            </a:r>
            <a:r>
              <a:rPr kumimoji="0" lang="en-US" altLang="zh-CN" b="1" dirty="0">
                <a:effectLst>
                  <a:outerShdw blurRad="38100" dist="38100" dir="2700000" algn="tl">
                    <a:srgbClr val="C0C0C0"/>
                  </a:outerShdw>
                </a:effectLst>
                <a:latin typeface="+mn-ea"/>
                <a:ea typeface="+mn-ea"/>
              </a:rPr>
              <a:t>↙</a:t>
            </a:r>
            <a:r>
              <a:rPr kumimoji="0" lang="en-US" altLang="zh-CN" sz="2000" b="1" dirty="0">
                <a:effectLst>
                  <a:outerShdw blurRad="38100" dist="38100" dir="2700000" algn="tl">
                    <a:srgbClr val="C0C0C0"/>
                  </a:outerShdw>
                </a:effectLst>
                <a:latin typeface="楷体_GB2312" pitchFamily="49" charset="-122"/>
                <a:ea typeface="楷体_GB2312" pitchFamily="49" charset="-122"/>
              </a:rPr>
              <a:t> </a:t>
            </a:r>
            <a:endParaRPr lang="en-US" altLang="zh-CN" sz="2000" b="1" dirty="0">
              <a:effectLst>
                <a:outerShdw blurRad="38100" dist="38100" dir="2700000" algn="tl">
                  <a:srgbClr val="C0C0C0"/>
                </a:outerShdw>
              </a:effectLst>
              <a:latin typeface="楷体_GB2312" pitchFamily="49" charset="-122"/>
              <a:ea typeface="楷体_GB2312" pitchFamily="49" charset="-122"/>
            </a:endParaRPr>
          </a:p>
          <a:p>
            <a:r>
              <a:rPr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运行结果：</a:t>
            </a:r>
            <a:r>
              <a:rPr lang="en-US" altLang="zh-CN" b="1" dirty="0">
                <a:solidFill>
                  <a:schemeClr val="accent2"/>
                </a:solidFill>
                <a:effectLst>
                  <a:outerShdw blurRad="38100" dist="38100" dir="2700000" algn="tl">
                    <a:srgbClr val="C0C0C0"/>
                  </a:outerShdw>
                </a:effectLst>
              </a:rPr>
              <a:t>the sum of two integer is</a:t>
            </a:r>
            <a:r>
              <a:rPr lang="en-US" altLang="zh-CN" b="1" dirty="0">
                <a:solidFill>
                  <a:schemeClr val="accent2"/>
                </a:solidFill>
              </a:rPr>
              <a:t> 30</a:t>
            </a:r>
            <a:endParaRPr lang="en-US" altLang="zh-CN" b="1" dirty="0">
              <a:solidFill>
                <a:schemeClr val="accent2"/>
              </a:solidFill>
            </a:endParaRPr>
          </a:p>
        </p:txBody>
      </p:sp>
      <p:grpSp>
        <p:nvGrpSpPr>
          <p:cNvPr id="736345" name="Group 89"/>
          <p:cNvGrpSpPr/>
          <p:nvPr/>
        </p:nvGrpSpPr>
        <p:grpSpPr bwMode="auto">
          <a:xfrm>
            <a:off x="-13391" y="0"/>
            <a:ext cx="446088" cy="6858000"/>
            <a:chOff x="0" y="0"/>
            <a:chExt cx="281" cy="4320"/>
          </a:xfrm>
        </p:grpSpPr>
        <p:sp>
          <p:nvSpPr>
            <p:cNvPr id="736346" name="Text Box 90"/>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6347" name="Text Box 91"/>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6309"/>
                                        </p:tgtEl>
                                        <p:attrNameLst>
                                          <p:attrName>style.visibility</p:attrName>
                                        </p:attrNameLst>
                                      </p:cBhvr>
                                      <p:to>
                                        <p:strVal val="visible"/>
                                      </p:to>
                                    </p:set>
                                    <p:animEffect transition="in" filter="blinds(horizontal)">
                                      <p:cBhvr>
                                        <p:cTn id="7" dur="500"/>
                                        <p:tgtEl>
                                          <p:spTgt spid="73630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6313"/>
                                        </p:tgtEl>
                                        <p:attrNameLst>
                                          <p:attrName>style.visibility</p:attrName>
                                        </p:attrNameLst>
                                      </p:cBhvr>
                                      <p:to>
                                        <p:strVal val="visible"/>
                                      </p:to>
                                    </p:set>
                                    <p:animEffect transition="in" filter="blinds(horizontal)">
                                      <p:cBhvr>
                                        <p:cTn id="12" dur="500"/>
                                        <p:tgtEl>
                                          <p:spTgt spid="736313"/>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6314"/>
                                        </p:tgtEl>
                                        <p:attrNameLst>
                                          <p:attrName>style.visibility</p:attrName>
                                        </p:attrNameLst>
                                      </p:cBhvr>
                                      <p:to>
                                        <p:strVal val="visible"/>
                                      </p:to>
                                    </p:set>
                                    <p:anim calcmode="lin" valueType="num">
                                      <p:cBhvr additive="base">
                                        <p:cTn id="17" dur="500" fill="hold"/>
                                        <p:tgtEl>
                                          <p:spTgt spid="736314"/>
                                        </p:tgtEl>
                                        <p:attrNameLst>
                                          <p:attrName>ppt_x</p:attrName>
                                        </p:attrNameLst>
                                      </p:cBhvr>
                                      <p:tavLst>
                                        <p:tav tm="0">
                                          <p:val>
                                            <p:strVal val="#ppt_x"/>
                                          </p:val>
                                        </p:tav>
                                        <p:tav tm="100000">
                                          <p:val>
                                            <p:strVal val="#ppt_x"/>
                                          </p:val>
                                        </p:tav>
                                      </p:tavLst>
                                    </p:anim>
                                    <p:anim calcmode="lin" valueType="num">
                                      <p:cBhvr additive="base">
                                        <p:cTn id="18" dur="500" fill="hold"/>
                                        <p:tgtEl>
                                          <p:spTgt spid="73631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36317"/>
                                        </p:tgtEl>
                                        <p:attrNameLst>
                                          <p:attrName>style.visibility</p:attrName>
                                        </p:attrNameLst>
                                      </p:cBhvr>
                                      <p:to>
                                        <p:strVal val="visible"/>
                                      </p:to>
                                    </p:set>
                                    <p:animEffect transition="in" filter="strips(downLeft)">
                                      <p:cBhvr>
                                        <p:cTn id="23" dur="500"/>
                                        <p:tgtEl>
                                          <p:spTgt spid="736317"/>
                                        </p:tgtEl>
                                      </p:cBhvr>
                                    </p:animEffect>
                                  </p:childTnLst>
                                  <p:subTnLst>
                                    <p:audio>
                                      <p:cMediaNode>
                                        <p:cTn display="0" masterRel="sameClick">
                                          <p:stCondLst>
                                            <p:cond evt="begin" delay="0">
                                              <p:tn val="21"/>
                                            </p:cond>
                                          </p:stCondLst>
                                          <p:endCondLst>
                                            <p:cond evt="onStopAudio" delay="0">
                                              <p:tgtEl>
                                                <p:sldTgt/>
                                              </p:tgtEl>
                                            </p:cond>
                                          </p:endCondLst>
                                        </p:cTn>
                                        <p:tgtEl>
                                          <p:sndTgt r:embed="rId4" name="laser.wav"/>
                                        </p:tgtEl>
                                      </p:cMediaNode>
                                    </p:audio>
                                  </p:sub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736322"/>
                                        </p:tgtEl>
                                        <p:attrNameLst>
                                          <p:attrName>style.visibility</p:attrName>
                                        </p:attrNameLst>
                                      </p:cBhvr>
                                      <p:to>
                                        <p:strVal val="visible"/>
                                      </p:to>
                                    </p:set>
                                    <p:animEffect transition="in" filter="strips(downLeft)">
                                      <p:cBhvr>
                                        <p:cTn id="28" dur="500"/>
                                        <p:tgtEl>
                                          <p:spTgt spid="736322"/>
                                        </p:tgtEl>
                                      </p:cBhvr>
                                    </p:animEffect>
                                  </p:childTnLst>
                                  <p:subTnLst>
                                    <p:audio>
                                      <p:cMediaNode>
                                        <p:cTn display="0" masterRel="sameClick">
                                          <p:stCondLst>
                                            <p:cond evt="begin" delay="0">
                                              <p:tn val="26"/>
                                            </p:cond>
                                          </p:stCondLst>
                                          <p:endCondLst>
                                            <p:cond evt="onStopAudio" delay="0">
                                              <p:tgtEl>
                                                <p:sldTgt/>
                                              </p:tgtEl>
                                            </p:cond>
                                          </p:endCondLst>
                                        </p:cTn>
                                        <p:tgtEl>
                                          <p:sndTgt r:embed="rId4" name="laser.wav"/>
                                        </p:tgtEl>
                                      </p:cMediaNode>
                                    </p:audio>
                                  </p:sub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36327"/>
                                        </p:tgtEl>
                                        <p:attrNameLst>
                                          <p:attrName>style.visibility</p:attrName>
                                        </p:attrNameLst>
                                      </p:cBhvr>
                                      <p:to>
                                        <p:strVal val="visible"/>
                                      </p:to>
                                    </p:set>
                                    <p:animEffect transition="in" filter="strips(downLeft)">
                                      <p:cBhvr>
                                        <p:cTn id="33" dur="500"/>
                                        <p:tgtEl>
                                          <p:spTgt spid="736327"/>
                                        </p:tgtEl>
                                      </p:cBhvr>
                                    </p:animEffect>
                                  </p:childTnLst>
                                  <p:subTnLst>
                                    <p:audio>
                                      <p:cMediaNode>
                                        <p:cTn display="0" masterRel="sameClick">
                                          <p:stCondLst>
                                            <p:cond evt="begin" delay="0">
                                              <p:tn val="31"/>
                                            </p:cond>
                                          </p:stCondLst>
                                          <p:endCondLst>
                                            <p:cond evt="onStopAudio" delay="0">
                                              <p:tgtEl>
                                                <p:sldTgt/>
                                              </p:tgtEl>
                                            </p:cond>
                                          </p:endCondLst>
                                        </p:cTn>
                                        <p:tgtEl>
                                          <p:sndTgt r:embed="rId4" name="laser.wav"/>
                                        </p:tgtEl>
                                      </p:cMediaNode>
                                    </p:audio>
                                  </p:sub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736344"/>
                                        </p:tgtEl>
                                        <p:attrNameLst>
                                          <p:attrName>style.visibility</p:attrName>
                                        </p:attrNameLst>
                                      </p:cBhvr>
                                      <p:to>
                                        <p:strVal val="visible"/>
                                      </p:to>
                                    </p:set>
                                    <p:animEffect transition="in" filter="strips(downLeft)">
                                      <p:cBhvr>
                                        <p:cTn id="38" dur="500"/>
                                        <p:tgtEl>
                                          <p:spTgt spid="736344"/>
                                        </p:tgtEl>
                                      </p:cBhvr>
                                    </p:animEffect>
                                  </p:childTnLst>
                                  <p:subTnLst>
                                    <p:audio>
                                      <p:cMediaNode>
                                        <p:cTn display="0" masterRel="sameClick">
                                          <p:stCondLst>
                                            <p:cond evt="begin" delay="0">
                                              <p:tn val="36"/>
                                            </p:cond>
                                          </p:stCondLst>
                                          <p:endCondLst>
                                            <p:cond evt="onStopAudio" delay="0">
                                              <p:tgtEl>
                                                <p:sldTgt/>
                                              </p:tgtEl>
                                            </p:cond>
                                          </p:endCondLst>
                                        </p:cTn>
                                        <p:tgtEl>
                                          <p:sndTgt r:embed="rId4" name="laser.wav"/>
                                        </p:tgtEl>
                                      </p:cMediaNode>
                                    </p:audio>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736342"/>
                                        </p:tgtEl>
                                        <p:attrNameLst>
                                          <p:attrName>style.visibility</p:attrName>
                                        </p:attrNameLst>
                                      </p:cBhvr>
                                      <p:to>
                                        <p:strVal val="visible"/>
                                      </p:to>
                                    </p:set>
                                    <p:animEffect transition="in" filter="strips(downLeft)">
                                      <p:cBhvr>
                                        <p:cTn id="43" dur="500"/>
                                        <p:tgtEl>
                                          <p:spTgt spid="736342"/>
                                        </p:tgtEl>
                                      </p:cBhvr>
                                    </p:animEffect>
                                  </p:childTnLst>
                                  <p:subTnLst>
                                    <p:audio>
                                      <p:cMediaNode>
                                        <p:cTn display="0" masterRel="sameClick">
                                          <p:stCondLst>
                                            <p:cond evt="begin" delay="0">
                                              <p:tn val="41"/>
                                            </p:cond>
                                          </p:stCondLst>
                                          <p:endCondLst>
                                            <p:cond evt="onStopAudio" delay="0">
                                              <p:tgtEl>
                                                <p:sldTgt/>
                                              </p:tgtEl>
                                            </p:cond>
                                          </p:endCondLst>
                                        </p:cTn>
                                        <p:tgtEl>
                                          <p:sndTgt r:embed="rId4" name="laser.wav"/>
                                        </p:tgtEl>
                                      </p:cMediaNode>
                                    </p:audio>
                                  </p:sub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736337"/>
                                        </p:tgtEl>
                                        <p:attrNameLst>
                                          <p:attrName>style.visibility</p:attrName>
                                        </p:attrNameLst>
                                      </p:cBhvr>
                                      <p:to>
                                        <p:strVal val="visible"/>
                                      </p:to>
                                    </p:set>
                                    <p:animEffect transition="in" filter="strips(downLeft)">
                                      <p:cBhvr>
                                        <p:cTn id="48" dur="500"/>
                                        <p:tgtEl>
                                          <p:spTgt spid="736337"/>
                                        </p:tgtEl>
                                      </p:cBhvr>
                                    </p:animEffect>
                                  </p:childTnLst>
                                  <p:subTnLst>
                                    <p:audio>
                                      <p:cMediaNode>
                                        <p:cTn display="0" masterRel="sameClick">
                                          <p:stCondLst>
                                            <p:cond evt="begin" delay="0">
                                              <p:tn val="46"/>
                                            </p:cond>
                                          </p:stCondLst>
                                          <p:endCondLst>
                                            <p:cond evt="onStopAudio" delay="0">
                                              <p:tgtEl>
                                                <p:sldTgt/>
                                              </p:tgtEl>
                                            </p:cond>
                                          </p:endCondLst>
                                        </p:cTn>
                                        <p:tgtEl>
                                          <p:sndTgt r:embed="rId4" name="laser.wav"/>
                                        </p:tgtEl>
                                      </p:cMediaNode>
                                    </p:audio>
                                  </p:sub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1" nodeType="clickEffect">
                                  <p:stCondLst>
                                    <p:cond delay="0"/>
                                  </p:stCondLst>
                                  <p:childTnLst>
                                    <p:set>
                                      <p:cBhvr>
                                        <p:cTn id="52" dur="1" fill="hold">
                                          <p:stCondLst>
                                            <p:cond delay="0"/>
                                          </p:stCondLst>
                                        </p:cTn>
                                        <p:tgtEl>
                                          <p:spTgt spid="736343"/>
                                        </p:tgtEl>
                                        <p:attrNameLst>
                                          <p:attrName>style.visibility</p:attrName>
                                        </p:attrNameLst>
                                      </p:cBhvr>
                                      <p:to>
                                        <p:strVal val="visible"/>
                                      </p:to>
                                    </p:set>
                                    <p:animEffect transition="in" filter="diamond(in)">
                                      <p:cBhvr>
                                        <p:cTn id="53" dur="2000"/>
                                        <p:tgtEl>
                                          <p:spTgt spid="736343"/>
                                        </p:tgtEl>
                                      </p:cBhvr>
                                    </p:animEffect>
                                  </p:childTnLst>
                                  <p:subTnLst>
                                    <p:audio>
                                      <p:cMediaNode>
                                        <p:cTn display="0" masterRel="sameClick">
                                          <p:stCondLst>
                                            <p:cond evt="begin" delay="0">
                                              <p:tn val="5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09" grpId="0"/>
      <p:bldP spid="736313" grpId="0"/>
      <p:bldP spid="736314" grpId="0" animBg="1"/>
      <p:bldP spid="736343"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282" name="Text Box 2"/>
          <p:cNvSpPr txBox="1">
            <a:spLocks noChangeArrowheads="1"/>
          </p:cNvSpPr>
          <p:nvPr/>
        </p:nvSpPr>
        <p:spPr bwMode="auto">
          <a:xfrm>
            <a:off x="554721"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7286" name="Rectangle 6"/>
          <p:cNvSpPr>
            <a:spLocks noChangeArrowheads="1"/>
          </p:cNvSpPr>
          <p:nvPr/>
        </p:nvSpPr>
        <p:spPr bwMode="auto">
          <a:xfrm>
            <a:off x="959388" y="908720"/>
            <a:ext cx="10681228" cy="13234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anchor="ctr">
            <a:spAutoFit/>
          </a:bodyPr>
          <a:lstStyle/>
          <a:p>
            <a:pPr marL="342900" indent="-342900">
              <a:buFont typeface="Wingdings" panose="05000000000000000000" pitchFamily="2" charset="2"/>
              <a:buChar char="n"/>
            </a:pPr>
            <a:r>
              <a:rPr lang="en-US" altLang="zh-CN" sz="2000" b="1" dirty="0">
                <a:solidFill>
                  <a:srgbClr val="993300"/>
                </a:solidFill>
                <a:effectLst>
                  <a:outerShdw blurRad="38100" dist="38100" dir="2700000" algn="tl">
                    <a:srgbClr val="000000"/>
                  </a:outerShdw>
                </a:effectLst>
                <a:latin typeface="微软雅黑" panose="020B0503020204020204" charset="-122"/>
                <a:ea typeface="微软雅黑" panose="020B0503020204020204" charset="-122"/>
              </a:rPr>
              <a:t>C</a:t>
            </a:r>
            <a:r>
              <a:rPr lang="zh-CN" altLang="en-US" sz="2000" b="1" dirty="0">
                <a:solidFill>
                  <a:srgbClr val="993300"/>
                </a:solidFill>
                <a:effectLst>
                  <a:outerShdw blurRad="38100" dist="38100" dir="2700000" algn="tl">
                    <a:srgbClr val="000000"/>
                  </a:outerShdw>
                </a:effectLst>
                <a:latin typeface="微软雅黑" panose="020B0503020204020204" charset="-122"/>
                <a:ea typeface="微软雅黑" panose="020B0503020204020204" charset="-122"/>
              </a:rPr>
              <a:t>语言程序的函数由两部分构成：</a:t>
            </a:r>
            <a:r>
              <a:rPr lang="zh-CN" altLang="en-US" sz="2000" b="1" dirty="0">
                <a:solidFill>
                  <a:srgbClr val="0000FF"/>
                </a:solidFill>
                <a:effectLst>
                  <a:outerShdw blurRad="38100" dist="38100" dir="2700000" algn="tl">
                    <a:srgbClr val="FFFFFF"/>
                  </a:outerShdw>
                </a:effectLst>
                <a:latin typeface="微软雅黑" panose="020B0503020204020204" charset="-122"/>
                <a:ea typeface="微软雅黑" panose="020B0503020204020204" charset="-122"/>
              </a:rPr>
              <a:t>声明部分</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a:t>
            </a:r>
            <a:r>
              <a:rPr lang="zh-CN" altLang="en-US" sz="2000" b="1" dirty="0">
                <a:solidFill>
                  <a:schemeClr val="accent1"/>
                </a:solidFill>
                <a:effectLst>
                  <a:outerShdw blurRad="38100" dist="38100" dir="2700000" algn="tl">
                    <a:srgbClr val="000000"/>
                  </a:outerShdw>
                </a:effectLst>
                <a:latin typeface="微软雅黑" panose="020B0503020204020204" charset="-122"/>
                <a:ea typeface="微软雅黑" panose="020B0503020204020204" charset="-122"/>
              </a:rPr>
              <a:t>定义变量</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）和</a:t>
            </a:r>
            <a:r>
              <a:rPr lang="zh-CN" altLang="en-US" sz="2000" b="1" dirty="0">
                <a:solidFill>
                  <a:srgbClr val="0000FF"/>
                </a:solidFill>
                <a:effectLst>
                  <a:outerShdw blurRad="38100" dist="38100" dir="2700000" algn="tl">
                    <a:srgbClr val="FFFFFF"/>
                  </a:outerShdw>
                </a:effectLst>
                <a:latin typeface="微软雅黑" panose="020B0503020204020204" charset="-122"/>
                <a:ea typeface="微软雅黑" panose="020B0503020204020204" charset="-122"/>
              </a:rPr>
              <a:t>执行部分</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a:t>
            </a:r>
            <a:endParaRPr lang="en-US" altLang="zh-CN" sz="2000" b="1" dirty="0">
              <a:effectLst>
                <a:outerShdw blurRad="38100" dist="38100" dir="2700000" algn="tl">
                  <a:srgbClr val="FFFFFF"/>
                </a:outerShdw>
              </a:effectLst>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2000" b="1" dirty="0">
                <a:solidFill>
                  <a:srgbClr val="0099FF"/>
                </a:solidFill>
                <a:effectLst>
                  <a:outerShdw blurRad="38100" dist="38100" dir="2700000" algn="tl">
                    <a:srgbClr val="000000"/>
                  </a:outerShdw>
                </a:effectLst>
                <a:latin typeface="微软雅黑" panose="020B0503020204020204" charset="-122"/>
                <a:ea typeface="微软雅黑" panose="020B0503020204020204" charset="-122"/>
              </a:rPr>
              <a:t>声明部分在前面，执行在后面</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，它们的顺序不能颠倒，也不能交叉。</a:t>
            </a:r>
            <a:endParaRPr lang="en-US" altLang="zh-CN" sz="2000" b="1" dirty="0">
              <a:effectLst>
                <a:outerShdw blurRad="38100" dist="38100" dir="2700000" algn="tl">
                  <a:srgbClr val="FFFFFF"/>
                </a:outerShdw>
              </a:effectLst>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程序中，声明部分和执行部分可以相互交叉，执行部分中所使用的变量只要在其之前进行定义即可。</a:t>
            </a:r>
            <a:endParaRPr lang="zh-CN" altLang="en-US" sz="2000"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737337" name="Text Box 57"/>
          <p:cNvSpPr txBox="1">
            <a:spLocks noChangeArrowheads="1"/>
          </p:cNvSpPr>
          <p:nvPr/>
        </p:nvSpPr>
        <p:spPr bwMode="auto">
          <a:xfrm>
            <a:off x="1130133" y="2924944"/>
            <a:ext cx="2695586" cy="3357586"/>
          </a:xfrm>
          <a:prstGeom prst="rect">
            <a:avLst/>
          </a:prstGeom>
          <a:gradFill>
            <a:gsLst>
              <a:gs pos="0">
                <a:srgbClr val="00FFFF"/>
              </a:gs>
              <a:gs pos="100000">
                <a:schemeClr val="bg1"/>
              </a:gs>
            </a:gsLst>
            <a:lin ang="5400000" scaled="1"/>
          </a:gradFill>
          <a:ln w="38100">
            <a:solidFill>
              <a:srgbClr val="0066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语言程序</a:t>
            </a:r>
            <a:endPar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r>
              <a:rPr lang="en-US" altLang="zh-CN" b="1" dirty="0" err="1">
                <a:solidFill>
                  <a:srgbClr val="C00000"/>
                </a:solidFill>
                <a:effectLst>
                  <a:outerShdw blurRad="38100" dist="38100" dir="2700000" algn="tl">
                    <a:srgbClr val="FFFFFF"/>
                  </a:outerShdw>
                </a:effectLst>
              </a:rPr>
              <a:t>int</a:t>
            </a:r>
            <a:r>
              <a:rPr lang="en-US" altLang="zh-CN" b="1" dirty="0">
                <a:solidFill>
                  <a:srgbClr val="C00000"/>
                </a:solidFill>
                <a:effectLst>
                  <a:outerShdw blurRad="38100" dist="38100" dir="2700000" algn="tl">
                    <a:srgbClr val="FFFFFF"/>
                  </a:outerShdw>
                </a:effectLst>
              </a:rPr>
              <a:t> main ( )</a:t>
            </a:r>
            <a:endParaRPr lang="en-US" altLang="zh-CN" b="1" dirty="0">
              <a:solidFill>
                <a:srgbClr val="C00000"/>
              </a:solidFill>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 = 10;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b = a + 20;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p:txBody>
      </p:sp>
      <p:grpSp>
        <p:nvGrpSpPr>
          <p:cNvPr id="737363" name="Group 83"/>
          <p:cNvGrpSpPr/>
          <p:nvPr/>
        </p:nvGrpSpPr>
        <p:grpSpPr bwMode="auto">
          <a:xfrm>
            <a:off x="1315870" y="3682976"/>
            <a:ext cx="3030541" cy="1476376"/>
            <a:chOff x="503" y="2667"/>
            <a:chExt cx="1909" cy="930"/>
          </a:xfrm>
        </p:grpSpPr>
        <p:sp>
          <p:nvSpPr>
            <p:cNvPr id="737338" name="Oval 58"/>
            <p:cNvSpPr>
              <a:spLocks noChangeArrowheads="1"/>
            </p:cNvSpPr>
            <p:nvPr/>
          </p:nvSpPr>
          <p:spPr bwMode="auto">
            <a:xfrm>
              <a:off x="503" y="3325"/>
              <a:ext cx="590" cy="272"/>
            </a:xfrm>
            <a:prstGeom prst="ellipse">
              <a:avLst/>
            </a:prstGeom>
            <a:noFill/>
            <a:ln w="28575">
              <a:solidFill>
                <a:srgbClr val="FF0000"/>
              </a:solidFill>
              <a:round/>
            </a:ln>
            <a:effectLst/>
          </p:spPr>
          <p:txBody>
            <a:bodyPr wrap="none" anchor="ctr"/>
            <a:lstStyle/>
            <a:p>
              <a:endParaRPr lang="zh-CN" altLang="en-US"/>
            </a:p>
          </p:txBody>
        </p:sp>
        <p:grpSp>
          <p:nvGrpSpPr>
            <p:cNvPr id="737340" name="Group 60"/>
            <p:cNvGrpSpPr/>
            <p:nvPr/>
          </p:nvGrpSpPr>
          <p:grpSpPr bwMode="auto">
            <a:xfrm>
              <a:off x="1247" y="3310"/>
              <a:ext cx="240" cy="240"/>
              <a:chOff x="4209" y="3449"/>
              <a:chExt cx="240" cy="240"/>
            </a:xfrm>
          </p:grpSpPr>
          <p:sp>
            <p:nvSpPr>
              <p:cNvPr id="737341" name="Line 61"/>
              <p:cNvSpPr>
                <a:spLocks noChangeShapeType="1"/>
              </p:cNvSpPr>
              <p:nvPr/>
            </p:nvSpPr>
            <p:spPr bwMode="auto">
              <a:xfrm flipH="1">
                <a:off x="4209" y="3449"/>
                <a:ext cx="240" cy="240"/>
              </a:xfrm>
              <a:prstGeom prst="line">
                <a:avLst/>
              </a:prstGeom>
              <a:noFill/>
              <a:ln w="38100">
                <a:solidFill>
                  <a:srgbClr val="FF0000"/>
                </a:solidFill>
                <a:round/>
              </a:ln>
              <a:effectLst/>
            </p:spPr>
            <p:txBody>
              <a:bodyPr wrap="none" lIns="90000" tIns="46800" rIns="90000" bIns="46800" anchor="ctr"/>
              <a:lstStyle/>
              <a:p>
                <a:endParaRPr lang="zh-CN" altLang="en-US"/>
              </a:p>
            </p:txBody>
          </p:sp>
          <p:sp>
            <p:nvSpPr>
              <p:cNvPr id="737342" name="Line 62"/>
              <p:cNvSpPr>
                <a:spLocks noChangeShapeType="1"/>
              </p:cNvSpPr>
              <p:nvPr/>
            </p:nvSpPr>
            <p:spPr bwMode="auto">
              <a:xfrm>
                <a:off x="4221" y="3449"/>
                <a:ext cx="228" cy="216"/>
              </a:xfrm>
              <a:prstGeom prst="line">
                <a:avLst/>
              </a:prstGeom>
              <a:noFill/>
              <a:ln w="38100">
                <a:solidFill>
                  <a:srgbClr val="FF0000"/>
                </a:solidFill>
                <a:round/>
              </a:ln>
              <a:effectLst/>
            </p:spPr>
            <p:txBody>
              <a:bodyPr wrap="none" lIns="90000" tIns="46800" rIns="90000" bIns="46800" anchor="ctr"/>
              <a:lstStyle/>
              <a:p>
                <a:endParaRPr lang="zh-CN" altLang="en-US"/>
              </a:p>
            </p:txBody>
          </p:sp>
        </p:grpSp>
        <p:sp>
          <p:nvSpPr>
            <p:cNvPr id="737339" name="AutoShape 59"/>
            <p:cNvSpPr/>
            <p:nvPr/>
          </p:nvSpPr>
          <p:spPr bwMode="auto">
            <a:xfrm>
              <a:off x="1369" y="2667"/>
              <a:ext cx="1043" cy="408"/>
            </a:xfrm>
            <a:prstGeom prst="borderCallout2">
              <a:avLst>
                <a:gd name="adj1" fmla="val 16588"/>
                <a:gd name="adj2" fmla="val -4167"/>
                <a:gd name="adj3" fmla="val 16588"/>
                <a:gd name="adj4" fmla="val -21093"/>
                <a:gd name="adj5" fmla="val 160727"/>
                <a:gd name="adj6" fmla="val -50575"/>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15875">
              <a:solidFill>
                <a:srgbClr val="FF0000"/>
              </a:solidFill>
              <a:miter lim="800000"/>
            </a:ln>
            <a:effectLst>
              <a:outerShdw blurRad="50800" dist="38100" dir="2700000" algn="tl" rotWithShape="0">
                <a:prstClr val="black">
                  <a:alpha val="40000"/>
                </a:prstClr>
              </a:outerShdw>
            </a:effectLst>
          </p:spPr>
          <p:txBody>
            <a:bodyPr/>
            <a:lstStyle/>
            <a:p>
              <a:r>
                <a:rPr lang="zh-CN" altLang="en-US" sz="1600" b="1" dirty="0">
                  <a:solidFill>
                    <a:srgbClr val="0000FF"/>
                  </a:solidFill>
                  <a:latin typeface="楷体" panose="02010609060101010101" pitchFamily="49" charset="-122"/>
                  <a:ea typeface="楷体" panose="02010609060101010101" pitchFamily="49" charset="-122"/>
                </a:rPr>
                <a:t>变量定义放到了执行部分之后。</a:t>
              </a:r>
              <a:r>
                <a:rPr lang="zh-CN" altLang="en-US" sz="1600" dirty="0">
                  <a:solidFill>
                    <a:srgbClr val="0000FF"/>
                  </a:solidFill>
                  <a:latin typeface="楷体" panose="02010609060101010101" pitchFamily="49" charset="-122"/>
                  <a:ea typeface="楷体" panose="02010609060101010101" pitchFamily="49" charset="-122"/>
                </a:rPr>
                <a:t> </a:t>
              </a:r>
              <a:endParaRPr lang="zh-CN" altLang="en-US" sz="1600" dirty="0">
                <a:solidFill>
                  <a:srgbClr val="0000FF"/>
                </a:solidFill>
                <a:latin typeface="楷体" panose="02010609060101010101" pitchFamily="49" charset="-122"/>
                <a:ea typeface="楷体" panose="02010609060101010101" pitchFamily="49" charset="-122"/>
              </a:endParaRPr>
            </a:p>
          </p:txBody>
        </p:sp>
      </p:grpSp>
      <p:sp>
        <p:nvSpPr>
          <p:cNvPr id="737344" name="Text Box 64"/>
          <p:cNvSpPr txBox="1">
            <a:spLocks noChangeArrowheads="1"/>
          </p:cNvSpPr>
          <p:nvPr/>
        </p:nvSpPr>
        <p:spPr bwMode="auto">
          <a:xfrm>
            <a:off x="4938304" y="2924944"/>
            <a:ext cx="2696400" cy="3357586"/>
          </a:xfrm>
          <a:prstGeom prst="rect">
            <a:avLst/>
          </a:prstGeom>
          <a:gradFill flip="none" rotWithShape="1">
            <a:gsLst>
              <a:gs pos="0">
                <a:srgbClr val="FF9966">
                  <a:tint val="66000"/>
                  <a:satMod val="160000"/>
                </a:srgbClr>
              </a:gs>
              <a:gs pos="50000">
                <a:srgbClr val="FF9966">
                  <a:tint val="44500"/>
                  <a:satMod val="160000"/>
                </a:srgbClr>
              </a:gs>
              <a:gs pos="100000">
                <a:srgbClr val="FF9966">
                  <a:tint val="23500"/>
                  <a:satMod val="160000"/>
                </a:srgbClr>
              </a:gs>
            </a:gsLst>
            <a:lin ang="27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语言程序</a:t>
            </a:r>
            <a:endPar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main ( )</a:t>
            </a:r>
            <a:endParaRPr lang="en-US" altLang="zh-CN" b="1" dirty="0">
              <a:solidFill>
                <a:srgbClr val="993300"/>
              </a:solidFill>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 = 10;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b = a + 20;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p:txBody>
      </p:sp>
      <p:grpSp>
        <p:nvGrpSpPr>
          <p:cNvPr id="737353" name="Group 73"/>
          <p:cNvGrpSpPr/>
          <p:nvPr/>
        </p:nvGrpSpPr>
        <p:grpSpPr bwMode="auto">
          <a:xfrm>
            <a:off x="5101822" y="3572448"/>
            <a:ext cx="3167065" cy="1541463"/>
            <a:chOff x="2245" y="2704"/>
            <a:chExt cx="1995" cy="971"/>
          </a:xfrm>
        </p:grpSpPr>
        <p:sp>
          <p:nvSpPr>
            <p:cNvPr id="737346" name="Oval 66"/>
            <p:cNvSpPr>
              <a:spLocks noChangeArrowheads="1"/>
            </p:cNvSpPr>
            <p:nvPr/>
          </p:nvSpPr>
          <p:spPr bwMode="auto">
            <a:xfrm>
              <a:off x="2245" y="3403"/>
              <a:ext cx="590" cy="272"/>
            </a:xfrm>
            <a:prstGeom prst="ellipse">
              <a:avLst/>
            </a:prstGeom>
            <a:noFill/>
            <a:ln w="28575">
              <a:solidFill>
                <a:srgbClr val="FF0000"/>
              </a:solidFill>
              <a:round/>
            </a:ln>
            <a:effectLst/>
          </p:spPr>
          <p:txBody>
            <a:bodyPr wrap="none" anchor="ctr"/>
            <a:lstStyle/>
            <a:p>
              <a:endParaRPr lang="zh-CN" altLang="en-US"/>
            </a:p>
          </p:txBody>
        </p:sp>
        <p:sp>
          <p:nvSpPr>
            <p:cNvPr id="737347" name="AutoShape 67"/>
            <p:cNvSpPr/>
            <p:nvPr/>
          </p:nvSpPr>
          <p:spPr bwMode="auto">
            <a:xfrm>
              <a:off x="3197" y="2704"/>
              <a:ext cx="1043" cy="544"/>
            </a:xfrm>
            <a:prstGeom prst="borderCallout2">
              <a:avLst>
                <a:gd name="adj1" fmla="val 11319"/>
                <a:gd name="adj2" fmla="val -3921"/>
                <a:gd name="adj3" fmla="val 11319"/>
                <a:gd name="adj4" fmla="val -22384"/>
                <a:gd name="adj5" fmla="val 131882"/>
                <a:gd name="adj6" fmla="val -47039"/>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15875">
              <a:solidFill>
                <a:srgbClr val="FF0000"/>
              </a:solidFill>
              <a:miter lim="800000"/>
            </a:ln>
            <a:effectLst>
              <a:outerShdw blurRad="50800" dist="38100" dir="2700000" algn="tl" rotWithShape="0">
                <a:prstClr val="black">
                  <a:alpha val="40000"/>
                </a:prstClr>
              </a:outerShdw>
            </a:effectLst>
          </p:spPr>
          <p:txBody>
            <a:bodyPr/>
            <a:lstStyle/>
            <a:p>
              <a:r>
                <a:rPr lang="zh-CN" altLang="en-US" sz="1600" b="1" dirty="0">
                  <a:solidFill>
                    <a:schemeClr val="accent2"/>
                  </a:solidFill>
                  <a:latin typeface="楷体" panose="02010609060101010101" pitchFamily="49" charset="-122"/>
                  <a:ea typeface="楷体" panose="02010609060101010101" pitchFamily="49" charset="-122"/>
                </a:rPr>
                <a:t>只要执行部分所使用的变量在前面已经定义</a:t>
              </a:r>
              <a:r>
                <a:rPr lang="zh-CN" altLang="en-US"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737351" name="Freeform 71"/>
            <p:cNvSpPr/>
            <p:nvPr/>
          </p:nvSpPr>
          <p:spPr bwMode="auto">
            <a:xfrm>
              <a:off x="2925" y="3362"/>
              <a:ext cx="384" cy="250"/>
            </a:xfrm>
            <a:custGeom>
              <a:avLst/>
              <a:gdLst/>
              <a:ahLst/>
              <a:cxnLst>
                <a:cxn ang="0">
                  <a:pos x="0" y="144"/>
                </a:cxn>
                <a:cxn ang="0">
                  <a:pos x="144" y="240"/>
                </a:cxn>
                <a:cxn ang="0">
                  <a:pos x="192" y="192"/>
                </a:cxn>
                <a:cxn ang="0">
                  <a:pos x="300" y="96"/>
                </a:cxn>
                <a:cxn ang="0">
                  <a:pos x="360" y="36"/>
                </a:cxn>
                <a:cxn ang="0">
                  <a:pos x="384" y="0"/>
                </a:cxn>
              </a:cxnLst>
              <a:rect l="0" t="0" r="r" b="b"/>
              <a:pathLst>
                <a:path w="384" h="250">
                  <a:moveTo>
                    <a:pt x="0" y="144"/>
                  </a:moveTo>
                  <a:cubicBezTo>
                    <a:pt x="60" y="164"/>
                    <a:pt x="93" y="206"/>
                    <a:pt x="144" y="240"/>
                  </a:cubicBezTo>
                  <a:cubicBezTo>
                    <a:pt x="221" y="214"/>
                    <a:pt x="147" y="250"/>
                    <a:pt x="192" y="192"/>
                  </a:cubicBezTo>
                  <a:cubicBezTo>
                    <a:pt x="236" y="135"/>
                    <a:pt x="252" y="128"/>
                    <a:pt x="300" y="96"/>
                  </a:cubicBezTo>
                  <a:cubicBezTo>
                    <a:pt x="364" y="0"/>
                    <a:pt x="280" y="116"/>
                    <a:pt x="360" y="36"/>
                  </a:cubicBezTo>
                  <a:cubicBezTo>
                    <a:pt x="370" y="26"/>
                    <a:pt x="384" y="0"/>
                    <a:pt x="384" y="0"/>
                  </a:cubicBezTo>
                </a:path>
              </a:pathLst>
            </a:custGeom>
            <a:noFill/>
            <a:ln w="38100" cap="flat" cmpd="sng">
              <a:solidFill>
                <a:srgbClr val="008000"/>
              </a:solidFill>
              <a:prstDash val="solid"/>
              <a:round/>
            </a:ln>
            <a:effectLst/>
          </p:spPr>
          <p:txBody>
            <a:bodyPr wrap="none" lIns="90000" tIns="46800" rIns="90000" bIns="46800" anchor="ctr"/>
            <a:lstStyle/>
            <a:p>
              <a:endParaRPr lang="zh-CN" altLang="en-US"/>
            </a:p>
          </p:txBody>
        </p:sp>
      </p:grpSp>
      <p:sp>
        <p:nvSpPr>
          <p:cNvPr id="737354" name="Text Box 74"/>
          <p:cNvSpPr txBox="1">
            <a:spLocks noChangeArrowheads="1"/>
          </p:cNvSpPr>
          <p:nvPr/>
        </p:nvSpPr>
        <p:spPr bwMode="auto">
          <a:xfrm>
            <a:off x="8742793" y="2924944"/>
            <a:ext cx="2696400" cy="3357586"/>
          </a:xfrm>
          <a:prstGeom prst="rect">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27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或</a:t>
            </a:r>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语言程序</a:t>
            </a:r>
            <a:endPar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main ( )</a:t>
            </a:r>
            <a:endParaRPr lang="en-US" altLang="zh-CN" b="1" dirty="0">
              <a:solidFill>
                <a:srgbClr val="993300"/>
              </a:solidFill>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 = 10;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b = a + 20;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p:txBody>
      </p:sp>
      <p:grpSp>
        <p:nvGrpSpPr>
          <p:cNvPr id="737364" name="Group 84"/>
          <p:cNvGrpSpPr/>
          <p:nvPr/>
        </p:nvGrpSpPr>
        <p:grpSpPr bwMode="auto">
          <a:xfrm>
            <a:off x="8915841" y="3661198"/>
            <a:ext cx="2881317" cy="1857375"/>
            <a:chOff x="4240" y="2714"/>
            <a:chExt cx="1815" cy="1170"/>
          </a:xfrm>
        </p:grpSpPr>
        <p:sp>
          <p:nvSpPr>
            <p:cNvPr id="737357" name="Oval 77"/>
            <p:cNvSpPr>
              <a:spLocks noChangeArrowheads="1"/>
            </p:cNvSpPr>
            <p:nvPr/>
          </p:nvSpPr>
          <p:spPr bwMode="auto">
            <a:xfrm>
              <a:off x="4240" y="3612"/>
              <a:ext cx="590" cy="272"/>
            </a:xfrm>
            <a:prstGeom prst="ellipse">
              <a:avLst/>
            </a:prstGeom>
            <a:noFill/>
            <a:ln w="28575">
              <a:solidFill>
                <a:srgbClr val="FF0000"/>
              </a:solidFill>
              <a:round/>
            </a:ln>
            <a:effectLst/>
          </p:spPr>
          <p:txBody>
            <a:bodyPr wrap="none" anchor="ctr"/>
            <a:lstStyle/>
            <a:p>
              <a:endParaRPr lang="zh-CN" altLang="en-US"/>
            </a:p>
          </p:txBody>
        </p:sp>
        <p:sp>
          <p:nvSpPr>
            <p:cNvPr id="737358" name="AutoShape 78"/>
            <p:cNvSpPr/>
            <p:nvPr/>
          </p:nvSpPr>
          <p:spPr bwMode="auto">
            <a:xfrm>
              <a:off x="4921" y="2714"/>
              <a:ext cx="1134" cy="363"/>
            </a:xfrm>
            <a:prstGeom prst="borderCallout2">
              <a:avLst>
                <a:gd name="adj1" fmla="val 47113"/>
                <a:gd name="adj2" fmla="val -4757"/>
                <a:gd name="adj3" fmla="val 47113"/>
                <a:gd name="adj4" fmla="val -20147"/>
                <a:gd name="adj5" fmla="val 243973"/>
                <a:gd name="adj6" fmla="val -42072"/>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15875">
              <a:solidFill>
                <a:srgbClr val="FF0000"/>
              </a:solidFill>
              <a:miter lim="800000"/>
            </a:ln>
            <a:effectLst>
              <a:outerShdw blurRad="50800" dist="38100" dir="2700000" algn="tl" rotWithShape="0">
                <a:prstClr val="black">
                  <a:alpha val="40000"/>
                </a:prstClr>
              </a:outerShdw>
            </a:effectLst>
          </p:spPr>
          <p:txBody>
            <a:bodyPr/>
            <a:lstStyle/>
            <a:p>
              <a:pPr algn="ctr"/>
              <a:r>
                <a:rPr lang="zh-CN" altLang="en-US" sz="1600" b="1" dirty="0">
                  <a:solidFill>
                    <a:schemeClr val="accent2"/>
                  </a:solidFill>
                  <a:latin typeface="楷体" panose="02010609060101010101" pitchFamily="49" charset="-122"/>
                  <a:ea typeface="楷体" panose="02010609060101010101" pitchFamily="49" charset="-122"/>
                </a:rPr>
                <a:t>变量定义放到了执行部分之后。</a:t>
              </a:r>
              <a:r>
                <a:rPr lang="zh-CN" altLang="en-US"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grpSp>
          <p:nvGrpSpPr>
            <p:cNvPr id="737359" name="Group 79"/>
            <p:cNvGrpSpPr/>
            <p:nvPr/>
          </p:nvGrpSpPr>
          <p:grpSpPr bwMode="auto">
            <a:xfrm>
              <a:off x="5119" y="3611"/>
              <a:ext cx="240" cy="240"/>
              <a:chOff x="4344" y="3540"/>
              <a:chExt cx="240" cy="240"/>
            </a:xfrm>
          </p:grpSpPr>
          <p:sp>
            <p:nvSpPr>
              <p:cNvPr id="737360" name="Line 80"/>
              <p:cNvSpPr>
                <a:spLocks noChangeShapeType="1"/>
              </p:cNvSpPr>
              <p:nvPr/>
            </p:nvSpPr>
            <p:spPr bwMode="auto">
              <a:xfrm flipH="1">
                <a:off x="4344" y="3540"/>
                <a:ext cx="240" cy="240"/>
              </a:xfrm>
              <a:prstGeom prst="line">
                <a:avLst/>
              </a:prstGeom>
              <a:noFill/>
              <a:ln w="38100">
                <a:solidFill>
                  <a:srgbClr val="FF0000"/>
                </a:solidFill>
                <a:round/>
              </a:ln>
              <a:effectLst/>
            </p:spPr>
            <p:txBody>
              <a:bodyPr wrap="none" lIns="90000" tIns="46800" rIns="90000" bIns="46800" anchor="ctr"/>
              <a:lstStyle/>
              <a:p>
                <a:endParaRPr lang="zh-CN" altLang="en-US"/>
              </a:p>
            </p:txBody>
          </p:sp>
          <p:sp>
            <p:nvSpPr>
              <p:cNvPr id="737361" name="Line 81"/>
              <p:cNvSpPr>
                <a:spLocks noChangeShapeType="1"/>
              </p:cNvSpPr>
              <p:nvPr/>
            </p:nvSpPr>
            <p:spPr bwMode="auto">
              <a:xfrm>
                <a:off x="4356" y="3540"/>
                <a:ext cx="228" cy="216"/>
              </a:xfrm>
              <a:prstGeom prst="line">
                <a:avLst/>
              </a:prstGeom>
              <a:noFill/>
              <a:ln w="38100">
                <a:solidFill>
                  <a:srgbClr val="FF0000"/>
                </a:solidFill>
                <a:round/>
              </a:ln>
              <a:effectLst/>
            </p:spPr>
            <p:txBody>
              <a:bodyPr wrap="none" lIns="90000" tIns="46800" rIns="90000" bIns="46800" anchor="ctr"/>
              <a:lstStyle/>
              <a:p>
                <a:endParaRPr lang="zh-CN" altLang="en-US"/>
              </a:p>
            </p:txBody>
          </p:sp>
        </p:grpSp>
      </p:grpSp>
      <p:sp>
        <p:nvSpPr>
          <p:cNvPr id="737365" name="AutoShape 85"/>
          <p:cNvSpPr>
            <a:spLocks noChangeArrowheads="1"/>
          </p:cNvSpPr>
          <p:nvPr/>
        </p:nvSpPr>
        <p:spPr bwMode="auto">
          <a:xfrm>
            <a:off x="3577985" y="1626255"/>
            <a:ext cx="5616575" cy="2714644"/>
          </a:xfrm>
          <a:prstGeom prst="cloudCallout">
            <a:avLst>
              <a:gd name="adj1" fmla="val -56900"/>
              <a:gd name="adj2" fmla="val 80883"/>
            </a:avLst>
          </a:prstGeom>
          <a:gradFill rotWithShape="1">
            <a:gsLst>
              <a:gs pos="0">
                <a:srgbClr val="00FFFF"/>
              </a:gs>
              <a:gs pos="100000">
                <a:schemeClr val="bg1"/>
              </a:gs>
            </a:gsLst>
            <a:lin ang="5400000" scaled="1"/>
          </a:gradFill>
          <a:ln w="25400">
            <a:noFill/>
            <a:round/>
          </a:ln>
          <a:effectLst>
            <a:glow rad="101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zh-CN" altLang="en-US" sz="2800" b="1" dirty="0">
                <a:solidFill>
                  <a:srgbClr val="0000FF"/>
                </a:solidFill>
                <a:effectLst>
                  <a:outerShdw blurRad="38100" dist="38100" dir="2700000" algn="tl">
                    <a:srgbClr val="000000"/>
                  </a:outerShdw>
                </a:effectLst>
                <a:latin typeface="黑体" panose="02010609060101010101" pitchFamily="49" charset="-122"/>
                <a:ea typeface="黑体" panose="02010609060101010101" pitchFamily="49" charset="-122"/>
              </a:rPr>
              <a:t>再次强调：</a:t>
            </a:r>
            <a:r>
              <a:rPr lang="zh-CN" altLang="en-US"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在</a:t>
            </a:r>
            <a:r>
              <a:rPr lang="en-US" altLang="zh-CN"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C</a:t>
            </a:r>
            <a:r>
              <a:rPr lang="zh-CN" altLang="en-US"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语言程序中，变量必须先定义，后使用，顺序不能颠倒！！！</a:t>
            </a:r>
            <a:r>
              <a:rPr lang="zh-CN" altLang="en-US"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 </a:t>
            </a:r>
            <a:endParaRPr lang="zh-CN" altLang="en-US"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737366" name="Group 86"/>
          <p:cNvGrpSpPr/>
          <p:nvPr/>
        </p:nvGrpSpPr>
        <p:grpSpPr bwMode="auto">
          <a:xfrm>
            <a:off x="-10429" y="0"/>
            <a:ext cx="446088" cy="6858000"/>
            <a:chOff x="0" y="0"/>
            <a:chExt cx="281" cy="4320"/>
          </a:xfrm>
        </p:grpSpPr>
        <p:sp>
          <p:nvSpPr>
            <p:cNvPr id="737367" name="Text Box 87"/>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7368" name="Text Box 88"/>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282"/>
                                        </p:tgtEl>
                                        <p:attrNameLst>
                                          <p:attrName>style.visibility</p:attrName>
                                        </p:attrNameLst>
                                      </p:cBhvr>
                                      <p:to>
                                        <p:strVal val="visible"/>
                                      </p:to>
                                    </p:set>
                                    <p:animEffect transition="in" filter="blinds(horizontal)">
                                      <p:cBhvr>
                                        <p:cTn id="7" dur="500"/>
                                        <p:tgtEl>
                                          <p:spTgt spid="737282"/>
                                        </p:tgtEl>
                                      </p:cBhvr>
                                    </p:animEffect>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286"/>
                                        </p:tgtEl>
                                        <p:attrNameLst>
                                          <p:attrName>style.visibility</p:attrName>
                                        </p:attrNameLst>
                                      </p:cBhvr>
                                      <p:to>
                                        <p:strVal val="visible"/>
                                      </p:to>
                                    </p:set>
                                    <p:animEffect transition="in" filter="blinds(horizontal)">
                                      <p:cBhvr>
                                        <p:cTn id="12" dur="500"/>
                                        <p:tgtEl>
                                          <p:spTgt spid="737286"/>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7337"/>
                                        </p:tgtEl>
                                        <p:attrNameLst>
                                          <p:attrName>style.visibility</p:attrName>
                                        </p:attrNameLst>
                                      </p:cBhvr>
                                      <p:to>
                                        <p:strVal val="visible"/>
                                      </p:to>
                                    </p:set>
                                    <p:anim calcmode="lin" valueType="num">
                                      <p:cBhvr additive="base">
                                        <p:cTn id="17" dur="500" fill="hold"/>
                                        <p:tgtEl>
                                          <p:spTgt spid="737337"/>
                                        </p:tgtEl>
                                        <p:attrNameLst>
                                          <p:attrName>ppt_x</p:attrName>
                                        </p:attrNameLst>
                                      </p:cBhvr>
                                      <p:tavLst>
                                        <p:tav tm="0">
                                          <p:val>
                                            <p:strVal val="#ppt_x"/>
                                          </p:val>
                                        </p:tav>
                                        <p:tav tm="100000">
                                          <p:val>
                                            <p:strVal val="#ppt_x"/>
                                          </p:val>
                                        </p:tav>
                                      </p:tavLst>
                                    </p:anim>
                                    <p:anim calcmode="lin" valueType="num">
                                      <p:cBhvr additive="base">
                                        <p:cTn id="18" dur="500" fill="hold"/>
                                        <p:tgtEl>
                                          <p:spTgt spid="73733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1" name="chimes.wav"/>
                                        </p:tgtEl>
                                      </p:cMediaNode>
                                    </p:audio>
                                  </p:sub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37363"/>
                                        </p:tgtEl>
                                        <p:attrNameLst>
                                          <p:attrName>style.visibility</p:attrName>
                                        </p:attrNameLst>
                                      </p:cBhvr>
                                      <p:to>
                                        <p:strVal val="visible"/>
                                      </p:to>
                                    </p:set>
                                    <p:animEffect transition="in" filter="strips(downLeft)">
                                      <p:cBhvr>
                                        <p:cTn id="23" dur="500"/>
                                        <p:tgtEl>
                                          <p:spTgt spid="737363"/>
                                        </p:tgtEl>
                                      </p:cBhvr>
                                    </p:animEffec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37344"/>
                                        </p:tgtEl>
                                        <p:attrNameLst>
                                          <p:attrName>style.visibility</p:attrName>
                                        </p:attrNameLst>
                                      </p:cBhvr>
                                      <p:to>
                                        <p:strVal val="visible"/>
                                      </p:to>
                                    </p:set>
                                    <p:anim calcmode="lin" valueType="num">
                                      <p:cBhvr additive="base">
                                        <p:cTn id="28" dur="500" fill="hold"/>
                                        <p:tgtEl>
                                          <p:spTgt spid="737344"/>
                                        </p:tgtEl>
                                        <p:attrNameLst>
                                          <p:attrName>ppt_x</p:attrName>
                                        </p:attrNameLst>
                                      </p:cBhvr>
                                      <p:tavLst>
                                        <p:tav tm="0">
                                          <p:val>
                                            <p:strVal val="#ppt_x"/>
                                          </p:val>
                                        </p:tav>
                                        <p:tav tm="100000">
                                          <p:val>
                                            <p:strVal val="#ppt_x"/>
                                          </p:val>
                                        </p:tav>
                                      </p:tavLst>
                                    </p:anim>
                                    <p:anim calcmode="lin" valueType="num">
                                      <p:cBhvr additive="base">
                                        <p:cTn id="29" dur="500" fill="hold"/>
                                        <p:tgtEl>
                                          <p:spTgt spid="73734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1" name="chimes.wav"/>
                                        </p:tgtEl>
                                      </p:cMediaNode>
                                    </p:audio>
                                  </p:sub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737353"/>
                                        </p:tgtEl>
                                        <p:attrNameLst>
                                          <p:attrName>style.visibility</p:attrName>
                                        </p:attrNameLst>
                                      </p:cBhvr>
                                      <p:to>
                                        <p:strVal val="visible"/>
                                      </p:to>
                                    </p:set>
                                    <p:animEffect transition="in" filter="strips(downLeft)">
                                      <p:cBhvr>
                                        <p:cTn id="34" dur="500"/>
                                        <p:tgtEl>
                                          <p:spTgt spid="737353"/>
                                        </p:tgtEl>
                                      </p:cBhvr>
                                    </p:animEffect>
                                  </p:childTnLst>
                                  <p:subTnLst>
                                    <p:audio>
                                      <p:cMediaNode>
                                        <p:cTn display="0" masterRel="sameClick">
                                          <p:stCondLst>
                                            <p:cond evt="begin" delay="0">
                                              <p:tn val="32"/>
                                            </p:cond>
                                          </p:stCondLst>
                                          <p:endCondLst>
                                            <p:cond evt="onStopAudio" delay="0">
                                              <p:tgtEl>
                                                <p:sldTgt/>
                                              </p:tgtEl>
                                            </p:cond>
                                          </p:endCondLst>
                                        </p:cTn>
                                        <p:tgtEl>
                                          <p:sndTgt r:embed="rId3" name="laser.wav"/>
                                        </p:tgtEl>
                                      </p:cMediaNode>
                                    </p:audio>
                                  </p:sub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37354"/>
                                        </p:tgtEl>
                                        <p:attrNameLst>
                                          <p:attrName>style.visibility</p:attrName>
                                        </p:attrNameLst>
                                      </p:cBhvr>
                                      <p:to>
                                        <p:strVal val="visible"/>
                                      </p:to>
                                    </p:set>
                                    <p:anim calcmode="lin" valueType="num">
                                      <p:cBhvr additive="base">
                                        <p:cTn id="39" dur="500" fill="hold"/>
                                        <p:tgtEl>
                                          <p:spTgt spid="737354"/>
                                        </p:tgtEl>
                                        <p:attrNameLst>
                                          <p:attrName>ppt_x</p:attrName>
                                        </p:attrNameLst>
                                      </p:cBhvr>
                                      <p:tavLst>
                                        <p:tav tm="0">
                                          <p:val>
                                            <p:strVal val="#ppt_x"/>
                                          </p:val>
                                        </p:tav>
                                        <p:tav tm="100000">
                                          <p:val>
                                            <p:strVal val="#ppt_x"/>
                                          </p:val>
                                        </p:tav>
                                      </p:tavLst>
                                    </p:anim>
                                    <p:anim calcmode="lin" valueType="num">
                                      <p:cBhvr additive="base">
                                        <p:cTn id="40" dur="500" fill="hold"/>
                                        <p:tgtEl>
                                          <p:spTgt spid="73735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1" name="chimes.wav"/>
                                        </p:tgtEl>
                                      </p:cMediaNode>
                                    </p:audio>
                                  </p:sub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737364"/>
                                        </p:tgtEl>
                                        <p:attrNameLst>
                                          <p:attrName>style.visibility</p:attrName>
                                        </p:attrNameLst>
                                      </p:cBhvr>
                                      <p:to>
                                        <p:strVal val="visible"/>
                                      </p:to>
                                    </p:set>
                                    <p:animEffect transition="in" filter="strips(downLeft)">
                                      <p:cBhvr>
                                        <p:cTn id="45" dur="500"/>
                                        <p:tgtEl>
                                          <p:spTgt spid="737364"/>
                                        </p:tgtEl>
                                      </p:cBhvr>
                                    </p:animEffect>
                                  </p:childTnLst>
                                  <p:subTnLst>
                                    <p:audio>
                                      <p:cMediaNode>
                                        <p:cTn display="0" masterRel="sameClick">
                                          <p:stCondLst>
                                            <p:cond evt="begin" delay="0">
                                              <p:tn val="43"/>
                                            </p:cond>
                                          </p:stCondLst>
                                          <p:endCondLst>
                                            <p:cond evt="onStopAudio" delay="0">
                                              <p:tgtEl>
                                                <p:sldTgt/>
                                              </p:tgtEl>
                                            </p:cond>
                                          </p:endCondLst>
                                        </p:cTn>
                                        <p:tgtEl>
                                          <p:sndTgt r:embed="rId3" name="laser.wav"/>
                                        </p:tgtEl>
                                      </p:cMediaNode>
                                    </p:audio>
                                  </p:sub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37365"/>
                                        </p:tgtEl>
                                        <p:attrNameLst>
                                          <p:attrName>style.visibility</p:attrName>
                                        </p:attrNameLst>
                                      </p:cBhvr>
                                      <p:to>
                                        <p:strVal val="visible"/>
                                      </p:to>
                                    </p:set>
                                    <p:anim calcmode="lin" valueType="num">
                                      <p:cBhvr additive="base">
                                        <p:cTn id="50" dur="500" fill="hold"/>
                                        <p:tgtEl>
                                          <p:spTgt spid="737365"/>
                                        </p:tgtEl>
                                        <p:attrNameLst>
                                          <p:attrName>ppt_x</p:attrName>
                                        </p:attrNameLst>
                                      </p:cBhvr>
                                      <p:tavLst>
                                        <p:tav tm="0">
                                          <p:val>
                                            <p:strVal val="#ppt_x"/>
                                          </p:val>
                                        </p:tav>
                                        <p:tav tm="100000">
                                          <p:val>
                                            <p:strVal val="#ppt_x"/>
                                          </p:val>
                                        </p:tav>
                                      </p:tavLst>
                                    </p:anim>
                                    <p:anim calcmode="lin" valueType="num">
                                      <p:cBhvr additive="base">
                                        <p:cTn id="51" dur="500" fill="hold"/>
                                        <p:tgtEl>
                                          <p:spTgt spid="73736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4"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2" grpId="0"/>
      <p:bldP spid="737286" grpId="0" animBg="1"/>
      <p:bldP spid="737337" grpId="0" animBg="1"/>
      <p:bldP spid="737344" grpId="0" animBg="1"/>
      <p:bldP spid="737354" grpId="0" animBg="1"/>
      <p:bldP spid="73736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8306" name="Text Box 2"/>
          <p:cNvSpPr txBox="1">
            <a:spLocks noChangeArrowheads="1"/>
          </p:cNvSpPr>
          <p:nvPr/>
        </p:nvSpPr>
        <p:spPr bwMode="auto">
          <a:xfrm>
            <a:off x="552996"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8310" name="Rectangle 6"/>
          <p:cNvSpPr>
            <a:spLocks noChangeArrowheads="1"/>
          </p:cNvSpPr>
          <p:nvPr/>
        </p:nvSpPr>
        <p:spPr bwMode="auto">
          <a:xfrm>
            <a:off x="687091" y="822325"/>
            <a:ext cx="7920037" cy="457200"/>
          </a:xfrm>
          <a:prstGeom prst="rect">
            <a:avLst/>
          </a:prstGeom>
          <a:noFill/>
          <a:ln w="9525">
            <a:noFill/>
            <a:miter lim="800000"/>
          </a:ln>
          <a:effectLst/>
        </p:spPr>
        <p:txBody>
          <a:bodyPr anchor="ctr">
            <a:spAutoFit/>
          </a:bodyPr>
          <a:lstStyle/>
          <a:p>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3】</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计算输入的两个整数的最大值</a:t>
            </a:r>
            <a:r>
              <a:rPr lang="zh-CN" altLang="en-US" dirty="0">
                <a:solidFill>
                  <a:srgbClr val="FF66FF"/>
                </a:solidFill>
                <a:latin typeface="楷体" panose="02010609060101010101" pitchFamily="49" charset="-122"/>
                <a:ea typeface="楷体" panose="02010609060101010101" pitchFamily="49" charset="-122"/>
              </a:rPr>
              <a:t> 。</a:t>
            </a:r>
            <a:endParaRPr lang="zh-CN" altLang="en-US" dirty="0">
              <a:solidFill>
                <a:srgbClr val="FF66FF"/>
              </a:solidFill>
              <a:latin typeface="楷体" panose="02010609060101010101" pitchFamily="49" charset="-122"/>
              <a:ea typeface="楷体" panose="02010609060101010101" pitchFamily="49" charset="-122"/>
            </a:endParaRPr>
          </a:p>
        </p:txBody>
      </p:sp>
      <p:sp>
        <p:nvSpPr>
          <p:cNvPr id="738311" name="Text Box 7"/>
          <p:cNvSpPr txBox="1">
            <a:spLocks noChangeArrowheads="1"/>
          </p:cNvSpPr>
          <p:nvPr/>
        </p:nvSpPr>
        <p:spPr bwMode="auto">
          <a:xfrm>
            <a:off x="970992" y="1427164"/>
            <a:ext cx="5269024" cy="5170487"/>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marL="457200" indent="-457200"/>
            <a:r>
              <a:rPr lang="en-US" altLang="zh-CN" dirty="0">
                <a:effectLst>
                  <a:outerShdw blurRad="38100" dist="38100" dir="2700000" algn="tl">
                    <a:srgbClr val="FFFFFF"/>
                  </a:outerShdw>
                </a:effectLst>
              </a:rPr>
              <a:t>/* This is the third C program */</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#include  &lt;</a:t>
            </a:r>
            <a:r>
              <a:rPr lang="en-US" altLang="zh-CN" dirty="0" err="1">
                <a:effectLst>
                  <a:outerShdw blurRad="38100" dist="38100" dir="2700000" algn="tl">
                    <a:srgbClr val="FFFFFF"/>
                  </a:outerShdw>
                </a:effectLst>
              </a:rPr>
              <a:t>stdio.h</a:t>
            </a:r>
            <a:r>
              <a:rPr lang="en-US" altLang="zh-CN" dirty="0">
                <a:effectLst>
                  <a:outerShdw blurRad="38100" dist="38100" dir="2700000" algn="tl">
                    <a:srgbClr val="FFFFFF"/>
                  </a:outerShdw>
                </a:effectLst>
              </a:rPr>
              <a:t>&gt;</a:t>
            </a:r>
            <a:endParaRPr lang="en-US" altLang="zh-CN" dirty="0">
              <a:effectLst>
                <a:outerShdw blurRad="38100" dist="38100" dir="2700000" algn="tl">
                  <a:srgbClr val="FFFFFF"/>
                </a:outerShdw>
              </a:effectLst>
            </a:endParaRPr>
          </a:p>
          <a:p>
            <a:pPr marL="457200" indent="-457200"/>
            <a:endParaRPr lang="en-US" altLang="zh-CN" dirty="0">
              <a:effectLst>
                <a:outerShdw blurRad="38100" dist="38100" dir="2700000" algn="tl">
                  <a:srgbClr val="FFFFFF"/>
                </a:outerShdw>
              </a:effectLst>
            </a:endParaRPr>
          </a:p>
          <a:p>
            <a:pPr marL="457200" indent="-457200"/>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max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a:t>
            </a:r>
            <a:endParaRPr lang="en-US" altLang="zh-CN" dirty="0">
              <a:effectLst>
                <a:outerShdw blurRad="38100" dist="38100" dir="2700000" algn="tl">
                  <a:srgbClr val="FFFFFF"/>
                </a:outerShdw>
              </a:effectLst>
            </a:endParaRPr>
          </a:p>
          <a:p>
            <a:pPr marL="457200" indent="-457200"/>
            <a:endParaRPr lang="en-US" altLang="zh-CN" dirty="0">
              <a:effectLst>
                <a:outerShdw blurRad="38100" dist="38100" dir="2700000" algn="tl">
                  <a:srgbClr val="FFFFFF"/>
                </a:outerShdw>
              </a:effectLst>
            </a:endParaRPr>
          </a:p>
          <a:p>
            <a:pPr marL="457200" indent="-457200"/>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main (  )</a:t>
            </a:r>
            <a:endParaRPr lang="en-US" altLang="zh-CN" b="1" dirty="0">
              <a:solidFill>
                <a:srgbClr val="993300"/>
              </a:solidFill>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x, y, z;</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scanf</a:t>
            </a:r>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d%d</a:t>
            </a:r>
            <a:r>
              <a:rPr lang="en-US" altLang="zh-CN" dirty="0">
                <a:effectLst>
                  <a:outerShdw blurRad="38100" dist="38100" dir="2700000" algn="tl">
                    <a:srgbClr val="FFFFFF"/>
                  </a:outerShdw>
                </a:effectLst>
              </a:rPr>
              <a:t>", &amp;x, &amp;y);</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z = max (x, y);</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printf</a:t>
            </a:r>
            <a:r>
              <a:rPr lang="en-US" altLang="zh-CN" dirty="0">
                <a:effectLst>
                  <a:outerShdw blurRad="38100" dist="38100" dir="2700000" algn="tl">
                    <a:srgbClr val="FFFFFF"/>
                  </a:outerShdw>
                </a:effectLst>
              </a:rPr>
              <a:t> ("max = %d\n", z);</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p:txBody>
      </p:sp>
      <p:sp>
        <p:nvSpPr>
          <p:cNvPr id="738331" name="Text Box 27"/>
          <p:cNvSpPr txBox="1">
            <a:spLocks noChangeArrowheads="1"/>
          </p:cNvSpPr>
          <p:nvPr/>
        </p:nvSpPr>
        <p:spPr bwMode="auto">
          <a:xfrm>
            <a:off x="6769732" y="1427164"/>
            <a:ext cx="4726867" cy="5170487"/>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marL="457200" indent="-457200"/>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max (</a:t>
            </a:r>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a, </a:t>
            </a:r>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b)</a:t>
            </a:r>
            <a:endParaRPr lang="en-US" altLang="zh-CN" b="1" dirty="0">
              <a:solidFill>
                <a:srgbClr val="993300"/>
              </a:solidFill>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c;</a:t>
            </a:r>
            <a:endParaRPr lang="en-US" altLang="zh-CN" dirty="0">
              <a:effectLst>
                <a:outerShdw blurRad="38100" dist="38100" dir="2700000" algn="tl">
                  <a:srgbClr val="FFFFFF"/>
                </a:outerShdw>
              </a:effectLst>
            </a:endParaRPr>
          </a:p>
          <a:p>
            <a:pPr marL="457200" indent="-457200"/>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if  (a &gt; b)</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c = a;</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else</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c = b;</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return (c);  </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p:txBody>
      </p:sp>
      <p:grpSp>
        <p:nvGrpSpPr>
          <p:cNvPr id="738344" name="Group 40"/>
          <p:cNvGrpSpPr/>
          <p:nvPr/>
        </p:nvGrpSpPr>
        <p:grpSpPr bwMode="auto">
          <a:xfrm>
            <a:off x="1001156" y="2065339"/>
            <a:ext cx="4289425" cy="974726"/>
            <a:chOff x="387" y="1301"/>
            <a:chExt cx="2702" cy="614"/>
          </a:xfrm>
        </p:grpSpPr>
        <p:sp>
          <p:nvSpPr>
            <p:cNvPr id="738333" name="AutoShape 29"/>
            <p:cNvSpPr/>
            <p:nvPr/>
          </p:nvSpPr>
          <p:spPr bwMode="auto">
            <a:xfrm>
              <a:off x="1913" y="1301"/>
              <a:ext cx="1176" cy="227"/>
            </a:xfrm>
            <a:prstGeom prst="borderCallout2">
              <a:avLst>
                <a:gd name="adj1" fmla="val 31718"/>
                <a:gd name="adj2" fmla="val -4083"/>
                <a:gd name="adj3" fmla="val 31718"/>
                <a:gd name="adj4" fmla="val -26019"/>
                <a:gd name="adj5" fmla="val 174889"/>
                <a:gd name="adj6" fmla="val -48894"/>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FF0000"/>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楷体" panose="02010609060101010101" pitchFamily="49" charset="-122"/>
                  <a:ea typeface="楷体" panose="02010609060101010101" pitchFamily="49" charset="-122"/>
                </a:rPr>
                <a:t>自定义函数声明</a:t>
              </a:r>
              <a:endParaRPr lang="zh-CN" altLang="en-US" sz="1800" b="1" dirty="0">
                <a:solidFill>
                  <a:schemeClr val="accent2"/>
                </a:solidFill>
                <a:latin typeface="楷体" panose="02010609060101010101" pitchFamily="49" charset="-122"/>
                <a:ea typeface="楷体" panose="02010609060101010101" pitchFamily="49" charset="-122"/>
              </a:endParaRPr>
            </a:p>
          </p:txBody>
        </p:sp>
        <p:sp>
          <p:nvSpPr>
            <p:cNvPr id="738334" name="Oval 30"/>
            <p:cNvSpPr>
              <a:spLocks noChangeArrowheads="1"/>
            </p:cNvSpPr>
            <p:nvPr/>
          </p:nvSpPr>
          <p:spPr bwMode="auto">
            <a:xfrm>
              <a:off x="387" y="1602"/>
              <a:ext cx="1768" cy="313"/>
            </a:xfrm>
            <a:prstGeom prst="ellipse">
              <a:avLst/>
            </a:prstGeom>
            <a:noFill/>
            <a:ln w="28575">
              <a:solidFill>
                <a:srgbClr val="FF0000"/>
              </a:solidFill>
              <a:round/>
            </a:ln>
            <a:effectLst>
              <a:outerShdw blurRad="50800" dist="38100" dir="2700000" algn="tl" rotWithShape="0">
                <a:prstClr val="black">
                  <a:alpha val="40000"/>
                </a:prstClr>
              </a:outerShdw>
            </a:effectLst>
          </p:spPr>
          <p:txBody>
            <a:bodyPr wrap="none" anchor="ctr"/>
            <a:lstStyle/>
            <a:p>
              <a:endParaRPr lang="zh-CN" altLang="en-US"/>
            </a:p>
          </p:txBody>
        </p:sp>
      </p:grpSp>
      <p:grpSp>
        <p:nvGrpSpPr>
          <p:cNvPr id="738345" name="Group 41"/>
          <p:cNvGrpSpPr/>
          <p:nvPr/>
        </p:nvGrpSpPr>
        <p:grpSpPr bwMode="auto">
          <a:xfrm>
            <a:off x="1031317" y="3721100"/>
            <a:ext cx="4171950" cy="1479550"/>
            <a:chOff x="406" y="2344"/>
            <a:chExt cx="2628" cy="932"/>
          </a:xfrm>
        </p:grpSpPr>
        <p:sp>
          <p:nvSpPr>
            <p:cNvPr id="738335" name="Oval 31"/>
            <p:cNvSpPr>
              <a:spLocks noChangeArrowheads="1"/>
            </p:cNvSpPr>
            <p:nvPr/>
          </p:nvSpPr>
          <p:spPr bwMode="auto">
            <a:xfrm>
              <a:off x="406" y="3025"/>
              <a:ext cx="1385" cy="251"/>
            </a:xfrm>
            <a:prstGeom prst="ellipse">
              <a:avLst/>
            </a:prstGeom>
            <a:noFill/>
            <a:ln w="28575">
              <a:solidFill>
                <a:srgbClr val="FF0000"/>
              </a:solidFill>
              <a:round/>
            </a:ln>
            <a:effectLst>
              <a:outerShdw blurRad="50800" dist="38100" dir="2700000" algn="tl" rotWithShape="0">
                <a:prstClr val="black">
                  <a:alpha val="40000"/>
                </a:prstClr>
              </a:outerShdw>
            </a:effectLst>
          </p:spPr>
          <p:txBody>
            <a:bodyPr wrap="none" anchor="ctr"/>
            <a:lstStyle/>
            <a:p>
              <a:endParaRPr lang="zh-CN" altLang="en-US"/>
            </a:p>
          </p:txBody>
        </p:sp>
        <p:sp>
          <p:nvSpPr>
            <p:cNvPr id="738336" name="AutoShape 32"/>
            <p:cNvSpPr/>
            <p:nvPr/>
          </p:nvSpPr>
          <p:spPr bwMode="auto">
            <a:xfrm>
              <a:off x="1858" y="2344"/>
              <a:ext cx="1176" cy="227"/>
            </a:xfrm>
            <a:prstGeom prst="borderCallout2">
              <a:avLst>
                <a:gd name="adj1" fmla="val 31718"/>
                <a:gd name="adj2" fmla="val -4083"/>
                <a:gd name="adj3" fmla="val 31718"/>
                <a:gd name="adj4" fmla="val -31037"/>
                <a:gd name="adj5" fmla="val 322468"/>
                <a:gd name="adj6" fmla="val -59097"/>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FF0000"/>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mn-lt"/>
                  <a:ea typeface="楷体" panose="02010609060101010101" pitchFamily="49" charset="-122"/>
                </a:rPr>
                <a:t>自定义函数调用</a:t>
              </a:r>
              <a:endParaRPr lang="zh-CN" altLang="en-US" sz="1800" b="1" dirty="0">
                <a:solidFill>
                  <a:schemeClr val="accent2"/>
                </a:solidFill>
                <a:latin typeface="+mn-lt"/>
                <a:ea typeface="楷体" panose="02010609060101010101" pitchFamily="49" charset="-122"/>
              </a:endParaRPr>
            </a:p>
          </p:txBody>
        </p:sp>
      </p:grpSp>
      <p:sp>
        <p:nvSpPr>
          <p:cNvPr id="738337" name="AutoShape 33"/>
          <p:cNvSpPr/>
          <p:nvPr/>
        </p:nvSpPr>
        <p:spPr bwMode="auto">
          <a:xfrm>
            <a:off x="8487408" y="549276"/>
            <a:ext cx="1866900" cy="360363"/>
          </a:xfrm>
          <a:prstGeom prst="borderCallout2">
            <a:avLst>
              <a:gd name="adj1" fmla="val 31718"/>
              <a:gd name="adj2" fmla="val -4083"/>
              <a:gd name="adj3" fmla="val 31718"/>
              <a:gd name="adj4" fmla="val -27125"/>
              <a:gd name="adj5" fmla="val 292069"/>
              <a:gd name="adj6" fmla="val -51106"/>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t="100000" r="100000"/>
            </a:path>
            <a:tileRect l="-100000" b="-100000"/>
          </a:gradFill>
          <a:ln w="9525">
            <a:solidFill>
              <a:schemeClr val="tx1"/>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mn-lt"/>
                <a:ea typeface="楷体" panose="02010609060101010101" pitchFamily="49" charset="-122"/>
              </a:rPr>
              <a:t>自定义函数</a:t>
            </a:r>
            <a:r>
              <a:rPr lang="en-US" altLang="zh-CN" sz="1800" b="1" dirty="0">
                <a:solidFill>
                  <a:schemeClr val="accent2"/>
                </a:solidFill>
                <a:latin typeface="+mn-lt"/>
                <a:ea typeface="楷体" panose="02010609060101010101" pitchFamily="49" charset="-122"/>
              </a:rPr>
              <a:t>max</a:t>
            </a:r>
            <a:endParaRPr lang="en-US" altLang="zh-CN" sz="1800" b="1" dirty="0">
              <a:solidFill>
                <a:schemeClr val="accent2"/>
              </a:solidFill>
              <a:latin typeface="+mn-lt"/>
              <a:ea typeface="楷体" panose="02010609060101010101" pitchFamily="49" charset="-122"/>
            </a:endParaRPr>
          </a:p>
        </p:txBody>
      </p:sp>
      <p:grpSp>
        <p:nvGrpSpPr>
          <p:cNvPr id="738347" name="Group 43"/>
          <p:cNvGrpSpPr/>
          <p:nvPr/>
        </p:nvGrpSpPr>
        <p:grpSpPr bwMode="auto">
          <a:xfrm>
            <a:off x="7907970" y="1503363"/>
            <a:ext cx="2560638" cy="1147762"/>
            <a:chOff x="3940" y="938"/>
            <a:chExt cx="1613" cy="723"/>
          </a:xfrm>
        </p:grpSpPr>
        <p:sp>
          <p:nvSpPr>
            <p:cNvPr id="738338" name="Oval 34"/>
            <p:cNvSpPr>
              <a:spLocks noChangeArrowheads="1"/>
            </p:cNvSpPr>
            <p:nvPr/>
          </p:nvSpPr>
          <p:spPr bwMode="auto">
            <a:xfrm>
              <a:off x="3940" y="938"/>
              <a:ext cx="981" cy="251"/>
            </a:xfrm>
            <a:prstGeom prst="ellipse">
              <a:avLst/>
            </a:prstGeom>
            <a:noFill/>
            <a:ln w="28575">
              <a:solidFill>
                <a:srgbClr val="3366FF"/>
              </a:solidFill>
              <a:round/>
            </a:ln>
            <a:effectLst>
              <a:outerShdw blurRad="50800" dist="38100" dir="2700000" algn="tl" rotWithShape="0">
                <a:prstClr val="black">
                  <a:alpha val="40000"/>
                </a:prstClr>
              </a:outerShdw>
            </a:effectLst>
          </p:spPr>
          <p:txBody>
            <a:bodyPr wrap="none" anchor="ctr"/>
            <a:lstStyle/>
            <a:p>
              <a:pPr algn="ctr"/>
              <a:endParaRPr lang="zh-CN" altLang="zh-CN">
                <a:solidFill>
                  <a:schemeClr val="accent2"/>
                </a:solidFill>
              </a:endParaRPr>
            </a:p>
          </p:txBody>
        </p:sp>
        <p:sp>
          <p:nvSpPr>
            <p:cNvPr id="738339" name="AutoShape 35"/>
            <p:cNvSpPr/>
            <p:nvPr/>
          </p:nvSpPr>
          <p:spPr bwMode="auto">
            <a:xfrm>
              <a:off x="4377" y="1434"/>
              <a:ext cx="1176" cy="227"/>
            </a:xfrm>
            <a:prstGeom prst="borderCallout2">
              <a:avLst>
                <a:gd name="adj1" fmla="val 31718"/>
                <a:gd name="adj2" fmla="val -4083"/>
                <a:gd name="adj3" fmla="val 31718"/>
                <a:gd name="adj4" fmla="val -12074"/>
                <a:gd name="adj5" fmla="val -127755"/>
                <a:gd name="adj6" fmla="val -20407"/>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t="100000" r="100000"/>
              </a:path>
              <a:tileRect l="-100000" b="-100000"/>
            </a:gradFill>
            <a:ln w="19050">
              <a:solidFill>
                <a:srgbClr val="0000FF"/>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楷体" panose="02010609060101010101" pitchFamily="49" charset="-122"/>
                  <a:ea typeface="楷体" panose="02010609060101010101" pitchFamily="49" charset="-122"/>
                </a:rPr>
                <a:t>带两个形参</a:t>
              </a:r>
              <a:endParaRPr lang="zh-CN" altLang="en-US" sz="1800" b="1" dirty="0">
                <a:solidFill>
                  <a:schemeClr val="accent2"/>
                </a:solidFill>
                <a:latin typeface="楷体" panose="02010609060101010101" pitchFamily="49" charset="-122"/>
                <a:ea typeface="楷体" panose="02010609060101010101" pitchFamily="49" charset="-122"/>
              </a:endParaRPr>
            </a:p>
          </p:txBody>
        </p:sp>
      </p:grpSp>
      <p:grpSp>
        <p:nvGrpSpPr>
          <p:cNvPr id="738348" name="Group 44"/>
          <p:cNvGrpSpPr/>
          <p:nvPr/>
        </p:nvGrpSpPr>
        <p:grpSpPr bwMode="auto">
          <a:xfrm>
            <a:off x="6831646" y="4422775"/>
            <a:ext cx="3527425" cy="1238250"/>
            <a:chOff x="3334" y="2786"/>
            <a:chExt cx="2222" cy="780"/>
          </a:xfrm>
        </p:grpSpPr>
        <p:sp>
          <p:nvSpPr>
            <p:cNvPr id="738340" name="Oval 36"/>
            <p:cNvSpPr>
              <a:spLocks noChangeArrowheads="1"/>
            </p:cNvSpPr>
            <p:nvPr/>
          </p:nvSpPr>
          <p:spPr bwMode="auto">
            <a:xfrm>
              <a:off x="3334" y="2786"/>
              <a:ext cx="981" cy="251"/>
            </a:xfrm>
            <a:prstGeom prst="ellipse">
              <a:avLst/>
            </a:prstGeom>
            <a:noFill/>
            <a:ln w="28575">
              <a:solidFill>
                <a:srgbClr val="3366FF"/>
              </a:solidFill>
              <a:round/>
            </a:ln>
            <a:effectLst>
              <a:outerShdw blurRad="50800" dist="38100" dir="2700000" algn="tl" rotWithShape="0">
                <a:prstClr val="black">
                  <a:alpha val="40000"/>
                </a:prstClr>
              </a:outerShdw>
            </a:effectLst>
          </p:spPr>
          <p:txBody>
            <a:bodyPr wrap="none" anchor="ctr"/>
            <a:lstStyle/>
            <a:p>
              <a:pPr algn="ctr"/>
              <a:endParaRPr lang="zh-CN" altLang="zh-CN">
                <a:solidFill>
                  <a:schemeClr val="accent2"/>
                </a:solidFill>
              </a:endParaRPr>
            </a:p>
          </p:txBody>
        </p:sp>
        <p:sp>
          <p:nvSpPr>
            <p:cNvPr id="738341" name="AutoShape 37"/>
            <p:cNvSpPr/>
            <p:nvPr/>
          </p:nvSpPr>
          <p:spPr bwMode="auto">
            <a:xfrm>
              <a:off x="4195" y="3339"/>
              <a:ext cx="1361" cy="227"/>
            </a:xfrm>
            <a:prstGeom prst="borderCallout2">
              <a:avLst>
                <a:gd name="adj1" fmla="val 31718"/>
                <a:gd name="adj2" fmla="val -3528"/>
                <a:gd name="adj3" fmla="val 31718"/>
                <a:gd name="adj4" fmla="val -10435"/>
                <a:gd name="adj5" fmla="val -127755"/>
                <a:gd name="adj6" fmla="val -17634"/>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0000FF"/>
              </a:solidFill>
              <a:miter lim="800000"/>
            </a:ln>
            <a:effectLst>
              <a:outerShdw blurRad="50800" dist="38100" dir="2700000" algn="tl" rotWithShape="0">
                <a:prstClr val="black">
                  <a:alpha val="40000"/>
                </a:prstClr>
              </a:outerShdw>
            </a:effectLst>
          </p:spPr>
          <p:txBody>
            <a:bodyPr/>
            <a:lstStyle/>
            <a:p>
              <a:r>
                <a:rPr lang="zh-CN" altLang="en-US" sz="1800" b="1" dirty="0">
                  <a:solidFill>
                    <a:schemeClr val="accent2"/>
                  </a:solidFill>
                  <a:latin typeface="+mn-lt"/>
                  <a:ea typeface="楷体" panose="02010609060101010101" pitchFamily="49" charset="-122"/>
                </a:rPr>
                <a:t>返回</a:t>
              </a:r>
              <a:r>
                <a:rPr lang="en-US" altLang="zh-CN" sz="1800" b="1" dirty="0">
                  <a:solidFill>
                    <a:schemeClr val="accent2"/>
                  </a:solidFill>
                  <a:latin typeface="+mn-lt"/>
                  <a:ea typeface="楷体" panose="02010609060101010101" pitchFamily="49" charset="-122"/>
                </a:rPr>
                <a:t>a</a:t>
              </a:r>
              <a:r>
                <a:rPr lang="zh-CN" altLang="en-US" sz="1800" b="1" dirty="0">
                  <a:solidFill>
                    <a:schemeClr val="accent2"/>
                  </a:solidFill>
                  <a:latin typeface="+mn-lt"/>
                  <a:ea typeface="楷体" panose="02010609060101010101" pitchFamily="49" charset="-122"/>
                </a:rPr>
                <a:t>、</a:t>
              </a:r>
              <a:r>
                <a:rPr lang="en-US" altLang="zh-CN" sz="1800" b="1" dirty="0">
                  <a:solidFill>
                    <a:schemeClr val="accent2"/>
                  </a:solidFill>
                  <a:latin typeface="+mn-lt"/>
                  <a:ea typeface="楷体" panose="02010609060101010101" pitchFamily="49" charset="-122"/>
                </a:rPr>
                <a:t>b</a:t>
              </a:r>
              <a:r>
                <a:rPr lang="zh-CN" altLang="en-US" sz="1800" b="1" dirty="0">
                  <a:solidFill>
                    <a:schemeClr val="accent2"/>
                  </a:solidFill>
                  <a:latin typeface="+mn-lt"/>
                  <a:ea typeface="楷体" panose="02010609060101010101" pitchFamily="49" charset="-122"/>
                </a:rPr>
                <a:t>中最大值</a:t>
              </a:r>
              <a:r>
                <a:rPr lang="en-US" altLang="zh-CN" sz="1800" b="1" dirty="0">
                  <a:solidFill>
                    <a:schemeClr val="accent2"/>
                  </a:solidFill>
                  <a:latin typeface="+mn-lt"/>
                  <a:ea typeface="楷体" panose="02010609060101010101" pitchFamily="49" charset="-122"/>
                </a:rPr>
                <a:t>c</a:t>
              </a:r>
              <a:endParaRPr lang="en-US" altLang="zh-CN" sz="1800" b="1" dirty="0">
                <a:solidFill>
                  <a:schemeClr val="accent2"/>
                </a:solidFill>
                <a:latin typeface="+mn-lt"/>
                <a:ea typeface="楷体" panose="02010609060101010101" pitchFamily="49" charset="-122"/>
              </a:endParaRPr>
            </a:p>
          </p:txBody>
        </p:sp>
      </p:grpSp>
      <p:grpSp>
        <p:nvGrpSpPr>
          <p:cNvPr id="738346" name="Group 42"/>
          <p:cNvGrpSpPr/>
          <p:nvPr/>
        </p:nvGrpSpPr>
        <p:grpSpPr bwMode="auto">
          <a:xfrm>
            <a:off x="6715759" y="1484314"/>
            <a:ext cx="3768725" cy="1654175"/>
            <a:chOff x="3261" y="935"/>
            <a:chExt cx="2374" cy="1042"/>
          </a:xfrm>
        </p:grpSpPr>
        <p:sp>
          <p:nvSpPr>
            <p:cNvPr id="738342" name="Oval 38"/>
            <p:cNvSpPr>
              <a:spLocks noChangeArrowheads="1"/>
            </p:cNvSpPr>
            <p:nvPr/>
          </p:nvSpPr>
          <p:spPr bwMode="auto">
            <a:xfrm>
              <a:off x="3261" y="935"/>
              <a:ext cx="362" cy="251"/>
            </a:xfrm>
            <a:prstGeom prst="ellipse">
              <a:avLst/>
            </a:prstGeom>
            <a:noFill/>
            <a:ln w="28575">
              <a:solidFill>
                <a:srgbClr val="FF00FF"/>
              </a:solidFill>
              <a:round/>
            </a:ln>
            <a:effectLst>
              <a:outerShdw blurRad="50800" dist="38100" dir="2700000" algn="tl" rotWithShape="0">
                <a:prstClr val="black">
                  <a:alpha val="40000"/>
                </a:prstClr>
              </a:outerShdw>
            </a:effectLst>
          </p:spPr>
          <p:txBody>
            <a:bodyPr wrap="none" anchor="ctr"/>
            <a:lstStyle/>
            <a:p>
              <a:pPr algn="ctr"/>
              <a:endParaRPr lang="zh-CN" altLang="zh-CN">
                <a:solidFill>
                  <a:schemeClr val="accent2"/>
                </a:solidFill>
              </a:endParaRPr>
            </a:p>
          </p:txBody>
        </p:sp>
        <p:sp>
          <p:nvSpPr>
            <p:cNvPr id="738343" name="AutoShape 39"/>
            <p:cNvSpPr/>
            <p:nvPr/>
          </p:nvSpPr>
          <p:spPr bwMode="auto">
            <a:xfrm>
              <a:off x="4459" y="1750"/>
              <a:ext cx="1176" cy="227"/>
            </a:xfrm>
            <a:prstGeom prst="borderCallout2">
              <a:avLst>
                <a:gd name="adj1" fmla="val 31718"/>
                <a:gd name="adj2" fmla="val -4083"/>
                <a:gd name="adj3" fmla="val 31718"/>
                <a:gd name="adj4" fmla="val -38181"/>
                <a:gd name="adj5" fmla="val -317181"/>
                <a:gd name="adj6" fmla="val -73810"/>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FF00FF"/>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楷体" panose="02010609060101010101" pitchFamily="49" charset="-122"/>
                  <a:ea typeface="楷体" panose="02010609060101010101" pitchFamily="49" charset="-122"/>
                </a:rPr>
                <a:t>返回值为整型数</a:t>
              </a:r>
              <a:endParaRPr lang="zh-CN" altLang="en-US" sz="1800" b="1" dirty="0">
                <a:solidFill>
                  <a:schemeClr val="accent2"/>
                </a:solidFill>
                <a:latin typeface="楷体" panose="02010609060101010101" pitchFamily="49" charset="-122"/>
                <a:ea typeface="楷体" panose="02010609060101010101" pitchFamily="49" charset="-122"/>
              </a:endParaRPr>
            </a:p>
          </p:txBody>
        </p:sp>
      </p:grpSp>
      <p:sp>
        <p:nvSpPr>
          <p:cNvPr id="738349" name="Rectangle 45"/>
          <p:cNvSpPr>
            <a:spLocks noChangeArrowheads="1"/>
          </p:cNvSpPr>
          <p:nvPr/>
        </p:nvSpPr>
        <p:spPr bwMode="auto">
          <a:xfrm>
            <a:off x="3218980" y="5859726"/>
            <a:ext cx="4821236" cy="860425"/>
          </a:xfrm>
          <a:prstGeom prst="rect">
            <a:avLst/>
          </a:prstGeom>
          <a:solidFill>
            <a:srgbClr val="FFFFFF"/>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kumimoji="0"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假设输入：</a:t>
            </a:r>
            <a:r>
              <a:rPr kumimoji="0" lang="en-US" altLang="zh-CN" sz="2000" b="1" dirty="0">
                <a:effectLst>
                  <a:outerShdw blurRad="38100" dist="38100" dir="2700000" algn="tl">
                    <a:srgbClr val="C0C0C0"/>
                  </a:outerShdw>
                </a:effectLst>
                <a:latin typeface="+mn-lt"/>
                <a:ea typeface="+mj-ea"/>
              </a:rPr>
              <a:t>10 20</a:t>
            </a:r>
            <a:r>
              <a:rPr kumimoji="0" lang="en-US" altLang="zh-CN" b="1" dirty="0">
                <a:effectLst>
                  <a:outerShdw blurRad="38100" dist="38100" dir="2700000" algn="tl">
                    <a:srgbClr val="C0C0C0"/>
                  </a:outerShdw>
                </a:effectLst>
                <a:latin typeface="+mj-ea"/>
                <a:ea typeface="+mj-ea"/>
              </a:rPr>
              <a:t>↙</a:t>
            </a:r>
            <a:r>
              <a:rPr kumimoji="0" lang="en-US" altLang="zh-CN" sz="2000" b="1" dirty="0">
                <a:effectLst>
                  <a:outerShdw blurRad="38100" dist="38100" dir="2700000" algn="tl">
                    <a:srgbClr val="C0C0C0"/>
                  </a:outerShdw>
                </a:effectLst>
                <a:latin typeface="楷体_GB2312" pitchFamily="49" charset="-122"/>
                <a:ea typeface="楷体_GB2312" pitchFamily="49" charset="-122"/>
              </a:rPr>
              <a:t> </a:t>
            </a:r>
            <a:endParaRPr lang="en-US" altLang="zh-CN" sz="2000" b="1" dirty="0">
              <a:effectLst>
                <a:outerShdw blurRad="38100" dist="38100" dir="2700000" algn="tl">
                  <a:srgbClr val="C0C0C0"/>
                </a:outerShdw>
              </a:effectLst>
              <a:latin typeface="楷体_GB2312" pitchFamily="49" charset="-122"/>
              <a:ea typeface="楷体_GB2312" pitchFamily="49" charset="-122"/>
            </a:endParaRPr>
          </a:p>
          <a:p>
            <a:r>
              <a:rPr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运行结果：</a:t>
            </a:r>
            <a:r>
              <a:rPr lang="en-US" altLang="zh-CN" b="1" dirty="0">
                <a:solidFill>
                  <a:schemeClr val="accent2"/>
                </a:solidFill>
                <a:effectLst>
                  <a:outerShdw blurRad="38100" dist="38100" dir="2700000" algn="tl">
                    <a:srgbClr val="C0C0C0"/>
                  </a:outerShdw>
                </a:effectLst>
              </a:rPr>
              <a:t>max = 2</a:t>
            </a:r>
            <a:r>
              <a:rPr lang="en-US" altLang="zh-CN" b="1" dirty="0">
                <a:solidFill>
                  <a:schemeClr val="accent2"/>
                </a:solidFill>
              </a:rPr>
              <a:t>0</a:t>
            </a:r>
            <a:endParaRPr lang="en-US" altLang="zh-CN" b="1" dirty="0">
              <a:solidFill>
                <a:schemeClr val="accent2"/>
              </a:solidFill>
            </a:endParaRPr>
          </a:p>
        </p:txBody>
      </p:sp>
      <p:grpSp>
        <p:nvGrpSpPr>
          <p:cNvPr id="738350" name="Group 46"/>
          <p:cNvGrpSpPr/>
          <p:nvPr/>
        </p:nvGrpSpPr>
        <p:grpSpPr bwMode="auto">
          <a:xfrm>
            <a:off x="-12154" y="0"/>
            <a:ext cx="446088" cy="6858000"/>
            <a:chOff x="0" y="0"/>
            <a:chExt cx="281" cy="4320"/>
          </a:xfrm>
        </p:grpSpPr>
        <p:sp>
          <p:nvSpPr>
            <p:cNvPr id="738351" name="Text Box 47"/>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8352" name="Text Box 48"/>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8306"/>
                                        </p:tgtEl>
                                        <p:attrNameLst>
                                          <p:attrName>style.visibility</p:attrName>
                                        </p:attrNameLst>
                                      </p:cBhvr>
                                      <p:to>
                                        <p:strVal val="visible"/>
                                      </p:to>
                                    </p:set>
                                    <p:animEffect transition="in" filter="blinds(horizontal)">
                                      <p:cBhvr>
                                        <p:cTn id="7" dur="500"/>
                                        <p:tgtEl>
                                          <p:spTgt spid="73830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8310"/>
                                        </p:tgtEl>
                                        <p:attrNameLst>
                                          <p:attrName>style.visibility</p:attrName>
                                        </p:attrNameLst>
                                      </p:cBhvr>
                                      <p:to>
                                        <p:strVal val="visible"/>
                                      </p:to>
                                    </p:set>
                                    <p:animEffect transition="in" filter="blinds(horizontal)">
                                      <p:cBhvr>
                                        <p:cTn id="12" dur="500"/>
                                        <p:tgtEl>
                                          <p:spTgt spid="738310"/>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8311"/>
                                        </p:tgtEl>
                                        <p:attrNameLst>
                                          <p:attrName>style.visibility</p:attrName>
                                        </p:attrNameLst>
                                      </p:cBhvr>
                                      <p:to>
                                        <p:strVal val="visible"/>
                                      </p:to>
                                    </p:set>
                                    <p:anim calcmode="lin" valueType="num">
                                      <p:cBhvr additive="base">
                                        <p:cTn id="17" dur="500" fill="hold"/>
                                        <p:tgtEl>
                                          <p:spTgt spid="738311"/>
                                        </p:tgtEl>
                                        <p:attrNameLst>
                                          <p:attrName>ppt_x</p:attrName>
                                        </p:attrNameLst>
                                      </p:cBhvr>
                                      <p:tavLst>
                                        <p:tav tm="0">
                                          <p:val>
                                            <p:strVal val="#ppt_x"/>
                                          </p:val>
                                        </p:tav>
                                        <p:tav tm="100000">
                                          <p:val>
                                            <p:strVal val="#ppt_x"/>
                                          </p:val>
                                        </p:tav>
                                      </p:tavLst>
                                    </p:anim>
                                    <p:anim calcmode="lin" valueType="num">
                                      <p:cBhvr additive="base">
                                        <p:cTn id="18" dur="500" fill="hold"/>
                                        <p:tgtEl>
                                          <p:spTgt spid="73831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38331"/>
                                        </p:tgtEl>
                                        <p:attrNameLst>
                                          <p:attrName>style.visibility</p:attrName>
                                        </p:attrNameLst>
                                      </p:cBhvr>
                                      <p:to>
                                        <p:strVal val="visible"/>
                                      </p:to>
                                    </p:set>
                                    <p:anim calcmode="lin" valueType="num">
                                      <p:cBhvr additive="base">
                                        <p:cTn id="23" dur="500" fill="hold"/>
                                        <p:tgtEl>
                                          <p:spTgt spid="738331"/>
                                        </p:tgtEl>
                                        <p:attrNameLst>
                                          <p:attrName>ppt_x</p:attrName>
                                        </p:attrNameLst>
                                      </p:cBhvr>
                                      <p:tavLst>
                                        <p:tav tm="0">
                                          <p:val>
                                            <p:strVal val="#ppt_x"/>
                                          </p:val>
                                        </p:tav>
                                        <p:tav tm="100000">
                                          <p:val>
                                            <p:strVal val="#ppt_x"/>
                                          </p:val>
                                        </p:tav>
                                      </p:tavLst>
                                    </p:anim>
                                    <p:anim calcmode="lin" valueType="num">
                                      <p:cBhvr additive="base">
                                        <p:cTn id="24" dur="500" fill="hold"/>
                                        <p:tgtEl>
                                          <p:spTgt spid="73833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chimes.wav"/>
                                        </p:tgtEl>
                                      </p:cMediaNode>
                                    </p:audio>
                                  </p:sub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738344"/>
                                        </p:tgtEl>
                                        <p:attrNameLst>
                                          <p:attrName>style.visibility</p:attrName>
                                        </p:attrNameLst>
                                      </p:cBhvr>
                                      <p:to>
                                        <p:strVal val="visible"/>
                                      </p:to>
                                    </p:set>
                                    <p:animEffect transition="in" filter="strips(downLeft)">
                                      <p:cBhvr>
                                        <p:cTn id="29" dur="500"/>
                                        <p:tgtEl>
                                          <p:spTgt spid="738344"/>
                                        </p:tgtEl>
                                      </p:cBhvr>
                                    </p:animEffect>
                                  </p:childTnLst>
                                  <p:subTnLst>
                                    <p:audio>
                                      <p:cMediaNode>
                                        <p:cTn display="0" masterRel="sameClick">
                                          <p:stCondLst>
                                            <p:cond evt="begin" delay="0">
                                              <p:tn val="27"/>
                                            </p:cond>
                                          </p:stCondLst>
                                          <p:endCondLst>
                                            <p:cond evt="onStopAudio" delay="0">
                                              <p:tgtEl>
                                                <p:sldTgt/>
                                              </p:tgtEl>
                                            </p:cond>
                                          </p:endCondLst>
                                        </p:cTn>
                                        <p:tgtEl>
                                          <p:sndTgt r:embed="rId4" name="laser.wav"/>
                                        </p:tgtEl>
                                      </p:cMediaNode>
                                    </p:audio>
                                  </p:sub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738345"/>
                                        </p:tgtEl>
                                        <p:attrNameLst>
                                          <p:attrName>style.visibility</p:attrName>
                                        </p:attrNameLst>
                                      </p:cBhvr>
                                      <p:to>
                                        <p:strVal val="visible"/>
                                      </p:to>
                                    </p:set>
                                    <p:animEffect transition="in" filter="strips(downLeft)">
                                      <p:cBhvr>
                                        <p:cTn id="34" dur="500"/>
                                        <p:tgtEl>
                                          <p:spTgt spid="738345"/>
                                        </p:tgtEl>
                                      </p:cBhvr>
                                    </p:animEffect>
                                  </p:childTnLst>
                                  <p:subTnLst>
                                    <p:audio>
                                      <p:cMediaNode>
                                        <p:cTn display="0" masterRel="sameClick">
                                          <p:stCondLst>
                                            <p:cond evt="begin" delay="0">
                                              <p:tn val="32"/>
                                            </p:cond>
                                          </p:stCondLst>
                                          <p:endCondLst>
                                            <p:cond evt="onStopAudio" delay="0">
                                              <p:tgtEl>
                                                <p:sldTgt/>
                                              </p:tgtEl>
                                            </p:cond>
                                          </p:endCondLst>
                                        </p:cTn>
                                        <p:tgtEl>
                                          <p:sndTgt r:embed="rId4" name="laser.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738337"/>
                                        </p:tgtEl>
                                        <p:attrNameLst>
                                          <p:attrName>style.visibility</p:attrName>
                                        </p:attrNameLst>
                                      </p:cBhvr>
                                      <p:to>
                                        <p:strVal val="visible"/>
                                      </p:to>
                                    </p:set>
                                    <p:animEffect transition="in" filter="strips(downLeft)">
                                      <p:cBhvr>
                                        <p:cTn id="39" dur="500"/>
                                        <p:tgtEl>
                                          <p:spTgt spid="738337"/>
                                        </p:tgtEl>
                                      </p:cBhvr>
                                    </p:animEffect>
                                  </p:childTnLst>
                                  <p:subTnLst>
                                    <p:audio>
                                      <p:cMediaNode>
                                        <p:cTn display="0" masterRel="sameClick">
                                          <p:stCondLst>
                                            <p:cond evt="begin" delay="0">
                                              <p:tn val="37"/>
                                            </p:cond>
                                          </p:stCondLst>
                                          <p:endCondLst>
                                            <p:cond evt="onStopAudio" delay="0">
                                              <p:tgtEl>
                                                <p:sldTgt/>
                                              </p:tgtEl>
                                            </p:cond>
                                          </p:endCondLst>
                                        </p:cTn>
                                        <p:tgtEl>
                                          <p:sndTgt r:embed="rId4" name="laser.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738346"/>
                                        </p:tgtEl>
                                        <p:attrNameLst>
                                          <p:attrName>style.visibility</p:attrName>
                                        </p:attrNameLst>
                                      </p:cBhvr>
                                      <p:to>
                                        <p:strVal val="visible"/>
                                      </p:to>
                                    </p:set>
                                    <p:animEffect transition="in" filter="strips(downLeft)">
                                      <p:cBhvr>
                                        <p:cTn id="44" dur="500"/>
                                        <p:tgtEl>
                                          <p:spTgt spid="738346"/>
                                        </p:tgtEl>
                                      </p:cBhvr>
                                    </p:animEffect>
                                  </p:childTnLst>
                                  <p:subTnLst>
                                    <p:audio>
                                      <p:cMediaNode>
                                        <p:cTn display="0" masterRel="sameClick">
                                          <p:stCondLst>
                                            <p:cond evt="begin" delay="0">
                                              <p:tn val="42"/>
                                            </p:cond>
                                          </p:stCondLst>
                                          <p:endCondLst>
                                            <p:cond evt="onStopAudio" delay="0">
                                              <p:tgtEl>
                                                <p:sldTgt/>
                                              </p:tgtEl>
                                            </p:cond>
                                          </p:endCondLst>
                                        </p:cTn>
                                        <p:tgtEl>
                                          <p:sndTgt r:embed="rId4" name="laser.wav"/>
                                        </p:tgtEl>
                                      </p:cMediaNode>
                                    </p:audio>
                                  </p:sub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738347"/>
                                        </p:tgtEl>
                                        <p:attrNameLst>
                                          <p:attrName>style.visibility</p:attrName>
                                        </p:attrNameLst>
                                      </p:cBhvr>
                                      <p:to>
                                        <p:strVal val="visible"/>
                                      </p:to>
                                    </p:set>
                                    <p:animEffect transition="in" filter="strips(downLeft)">
                                      <p:cBhvr>
                                        <p:cTn id="49" dur="500"/>
                                        <p:tgtEl>
                                          <p:spTgt spid="738347"/>
                                        </p:tgtEl>
                                      </p:cBhvr>
                                    </p:animEffect>
                                  </p:childTnLst>
                                  <p:subTnLst>
                                    <p:audio>
                                      <p:cMediaNode>
                                        <p:cTn display="0" masterRel="sameClick">
                                          <p:stCondLst>
                                            <p:cond evt="begin" delay="0">
                                              <p:tn val="47"/>
                                            </p:cond>
                                          </p:stCondLst>
                                          <p:endCondLst>
                                            <p:cond evt="onStopAudio" delay="0">
                                              <p:tgtEl>
                                                <p:sldTgt/>
                                              </p:tgtEl>
                                            </p:cond>
                                          </p:endCondLst>
                                        </p:cTn>
                                        <p:tgtEl>
                                          <p:sndTgt r:embed="rId4" name="laser.wav"/>
                                        </p:tgtEl>
                                      </p:cMediaNode>
                                    </p:audio>
                                  </p:subTnLst>
                                </p:cTn>
                              </p:par>
                            </p:childTnLst>
                          </p:cTn>
                        </p:par>
                      </p:childTnLst>
                    </p:cTn>
                  </p:par>
                  <p:par>
                    <p:cTn id="50" fill="hold">
                      <p:stCondLst>
                        <p:cond delay="indefinite"/>
                      </p:stCondLst>
                      <p:childTnLst>
                        <p:par>
                          <p:cTn id="51" fill="hold">
                            <p:stCondLst>
                              <p:cond delay="0"/>
                            </p:stCondLst>
                            <p:childTnLst>
                              <p:par>
                                <p:cTn id="52" presetID="18" presetClass="entr" presetSubtype="12" fill="hold" nodeType="clickEffect">
                                  <p:stCondLst>
                                    <p:cond delay="0"/>
                                  </p:stCondLst>
                                  <p:childTnLst>
                                    <p:set>
                                      <p:cBhvr>
                                        <p:cTn id="53" dur="1" fill="hold">
                                          <p:stCondLst>
                                            <p:cond delay="0"/>
                                          </p:stCondLst>
                                        </p:cTn>
                                        <p:tgtEl>
                                          <p:spTgt spid="738348"/>
                                        </p:tgtEl>
                                        <p:attrNameLst>
                                          <p:attrName>style.visibility</p:attrName>
                                        </p:attrNameLst>
                                      </p:cBhvr>
                                      <p:to>
                                        <p:strVal val="visible"/>
                                      </p:to>
                                    </p:set>
                                    <p:animEffect transition="in" filter="strips(downLeft)">
                                      <p:cBhvr>
                                        <p:cTn id="54" dur="500"/>
                                        <p:tgtEl>
                                          <p:spTgt spid="738348"/>
                                        </p:tgtEl>
                                      </p:cBhvr>
                                    </p:animEffect>
                                  </p:childTnLst>
                                  <p:subTnLst>
                                    <p:audio>
                                      <p:cMediaNode>
                                        <p:cTn display="0" masterRel="sameClick">
                                          <p:stCondLst>
                                            <p:cond evt="begin" delay="0">
                                              <p:tn val="52"/>
                                            </p:cond>
                                          </p:stCondLst>
                                          <p:endCondLst>
                                            <p:cond evt="onStopAudio" delay="0">
                                              <p:tgtEl>
                                                <p:sldTgt/>
                                              </p:tgtEl>
                                            </p:cond>
                                          </p:endCondLst>
                                        </p:cTn>
                                        <p:tgtEl>
                                          <p:sndTgt r:embed="rId4" name="laser.wav"/>
                                        </p:tgtEl>
                                      </p:cMediaNode>
                                    </p:audio>
                                  </p:sub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738349"/>
                                        </p:tgtEl>
                                        <p:attrNameLst>
                                          <p:attrName>style.visibility</p:attrName>
                                        </p:attrNameLst>
                                      </p:cBhvr>
                                      <p:to>
                                        <p:strVal val="visible"/>
                                      </p:to>
                                    </p:set>
                                    <p:animEffect transition="in" filter="diamond(in)">
                                      <p:cBhvr>
                                        <p:cTn id="59" dur="2000"/>
                                        <p:tgtEl>
                                          <p:spTgt spid="738349"/>
                                        </p:tgtEl>
                                      </p:cBhvr>
                                    </p:animEffect>
                                  </p:childTnLst>
                                  <p:subTnLst>
                                    <p:audio>
                                      <p:cMediaNode>
                                        <p:cTn display="0" masterRel="sameClick">
                                          <p:stCondLst>
                                            <p:cond evt="begin" delay="0">
                                              <p:tn val="57"/>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6" grpId="0"/>
      <p:bldP spid="738310" grpId="0"/>
      <p:bldP spid="738311" grpId="0" animBg="1"/>
      <p:bldP spid="738331" grpId="0" animBg="1"/>
      <p:bldP spid="738337" grpId="0" animBg="1"/>
      <p:bldP spid="73834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0" name="Text Box 2"/>
          <p:cNvSpPr txBox="1">
            <a:spLocks noChangeArrowheads="1"/>
          </p:cNvSpPr>
          <p:nvPr/>
        </p:nvSpPr>
        <p:spPr bwMode="auto">
          <a:xfrm>
            <a:off x="552996"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9358" name="Rectangle 30"/>
          <p:cNvSpPr>
            <a:spLocks noChangeArrowheads="1"/>
          </p:cNvSpPr>
          <p:nvPr/>
        </p:nvSpPr>
        <p:spPr bwMode="auto">
          <a:xfrm>
            <a:off x="599034" y="884238"/>
            <a:ext cx="2786062" cy="519112"/>
          </a:xfrm>
          <a:prstGeom prst="rect">
            <a:avLst/>
          </a:prstGeom>
          <a:noFill/>
          <a:ln w="9525">
            <a:noFill/>
            <a:miter lim="800000"/>
          </a:ln>
          <a:effectLst/>
        </p:spPr>
        <p:txBody>
          <a:bodyPr wrap="none">
            <a:spAutoFit/>
          </a:bodyPr>
          <a:lstStyle/>
          <a:p>
            <a:pPr>
              <a:spcBef>
                <a:spcPct val="50000"/>
              </a:spcBef>
              <a:buFont typeface="Wingdings" panose="05000000000000000000" pitchFamily="2" charset="2"/>
              <a:buChar char="Ø"/>
            </a:pPr>
            <a:r>
              <a:rPr kumimoji="0" lang="en-US" altLang="zh-CN"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rPr>
              <a:t>C</a:t>
            </a:r>
            <a:r>
              <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rPr>
              <a:t>语言的标识符</a:t>
            </a:r>
            <a:endPar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endParaRPr>
          </a:p>
        </p:txBody>
      </p:sp>
      <p:grpSp>
        <p:nvGrpSpPr>
          <p:cNvPr id="739360" name="Group 32"/>
          <p:cNvGrpSpPr/>
          <p:nvPr/>
        </p:nvGrpSpPr>
        <p:grpSpPr bwMode="auto">
          <a:xfrm>
            <a:off x="-12154" y="0"/>
            <a:ext cx="446088" cy="6858000"/>
            <a:chOff x="0" y="0"/>
            <a:chExt cx="281" cy="4320"/>
          </a:xfrm>
        </p:grpSpPr>
        <p:sp>
          <p:nvSpPr>
            <p:cNvPr id="739361" name="Text Box 33"/>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9362" name="Text Box 34"/>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
        <p:nvSpPr>
          <p:cNvPr id="8" name="Rectangle 8"/>
          <p:cNvSpPr>
            <a:spLocks noChangeArrowheads="1"/>
          </p:cNvSpPr>
          <p:nvPr/>
        </p:nvSpPr>
        <p:spPr bwMode="auto">
          <a:xfrm>
            <a:off x="1199456" y="1618922"/>
            <a:ext cx="10153128" cy="3450112"/>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6200000" scaled="1"/>
            <a:tileRect/>
          </a:gradFill>
          <a:ln w="38100">
            <a:solidFill>
              <a:srgbClr val="009999"/>
            </a:solidFill>
            <a:miter lim="800000"/>
          </a:ln>
          <a:effectLst>
            <a:outerShdw blurRad="50800" dist="106680" dir="2700000" algn="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3800"/>
              </a:lnSpc>
              <a:buFont typeface="Wingdings" panose="05000000000000000000" pitchFamily="2" charset="2"/>
              <a:buChar char="l"/>
            </a:pPr>
            <a:r>
              <a:rPr lang="en-US" altLang="zh-CN" b="1" dirty="0">
                <a:effectLst>
                  <a:outerShdw blurRad="50800" dist="38100" algn="l" rotWithShape="0">
                    <a:prstClr val="black">
                      <a:alpha val="40000"/>
                    </a:prstClr>
                  </a:outerShdw>
                </a:effectLst>
                <a:ea typeface="楷体" panose="02010609060101010101" pitchFamily="49" charset="-122"/>
              </a:rPr>
              <a:t>C</a:t>
            </a:r>
            <a:r>
              <a:rPr lang="zh-CN" altLang="en-US" b="1" dirty="0">
                <a:effectLst>
                  <a:outerShdw blurRad="50800" dist="38100" algn="l" rotWithShape="0">
                    <a:prstClr val="black">
                      <a:alpha val="40000"/>
                    </a:prstClr>
                  </a:outerShdw>
                </a:effectLst>
                <a:ea typeface="楷体" panose="02010609060101010101" pitchFamily="49" charset="-122"/>
              </a:rPr>
              <a:t>语言中变量和函数都有自己的名字，它们都必须是合法的标识符。</a:t>
            </a:r>
            <a:endParaRPr lang="en-US" altLang="zh-CN" b="1" dirty="0">
              <a:effectLst>
                <a:outerShdw blurRad="50800" dist="38100" algn="l" rotWithShape="0">
                  <a:prstClr val="black">
                    <a:alpha val="40000"/>
                  </a:prstClr>
                </a:outerShdw>
              </a:effectLst>
              <a:ea typeface="楷体" panose="02010609060101010101" pitchFamily="49" charset="-122"/>
            </a:endParaRPr>
          </a:p>
          <a:p>
            <a:pPr marL="342900" indent="-342900">
              <a:lnSpc>
                <a:spcPts val="3800"/>
              </a:lnSpc>
              <a:buFont typeface="Wingdings" panose="05000000000000000000" pitchFamily="2" charset="2"/>
              <a:buChar char="l"/>
            </a:pP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标识符</a:t>
            </a:r>
            <a:r>
              <a:rPr lang="zh-CN" altLang="en-US" b="1" u="sng" dirty="0">
                <a:solidFill>
                  <a:srgbClr val="006600"/>
                </a:solidFill>
                <a:effectLst>
                  <a:outerShdw blurRad="50800" dist="38100" algn="l" rotWithShape="0">
                    <a:prstClr val="black">
                      <a:alpha val="40000"/>
                    </a:prstClr>
                  </a:outerShdw>
                </a:effectLst>
                <a:ea typeface="楷体" panose="02010609060101010101" pitchFamily="49" charset="-122"/>
              </a:rPr>
              <a:t>就是一个名字，</a:t>
            </a:r>
            <a:r>
              <a:rPr lang="en-US" altLang="zh-CN" b="1" u="sng" dirty="0">
                <a:solidFill>
                  <a:srgbClr val="006600"/>
                </a:solidFill>
                <a:effectLst>
                  <a:outerShdw blurRad="50800" dist="38100" algn="l" rotWithShape="0">
                    <a:prstClr val="black">
                      <a:alpha val="40000"/>
                    </a:prstClr>
                  </a:outerShdw>
                </a:effectLst>
                <a:ea typeface="楷体" panose="02010609060101010101" pitchFamily="49" charset="-122"/>
              </a:rPr>
              <a:t>C</a:t>
            </a:r>
            <a:r>
              <a:rPr lang="zh-CN" altLang="en-US" b="1" u="sng" dirty="0">
                <a:solidFill>
                  <a:srgbClr val="006600"/>
                </a:solidFill>
                <a:effectLst>
                  <a:outerShdw blurRad="50800" dist="38100" algn="l" rotWithShape="0">
                    <a:prstClr val="black">
                      <a:alpha val="40000"/>
                    </a:prstClr>
                  </a:outerShdw>
                </a:effectLst>
                <a:ea typeface="楷体" panose="02010609060101010101" pitchFamily="49" charset="-122"/>
              </a:rPr>
              <a:t>语言规定标识符只能由字母、数字和下划线三中字符构成，并且第一个字符必须是字母或下划线。</a:t>
            </a:r>
            <a:endParaRPr lang="zh-CN" altLang="en-US" b="1" u="sng" dirty="0">
              <a:solidFill>
                <a:srgbClr val="006600"/>
              </a:solidFill>
              <a:effectLst>
                <a:outerShdw blurRad="50800" dist="38100" algn="l" rotWithShape="0">
                  <a:prstClr val="black">
                    <a:alpha val="40000"/>
                  </a:prstClr>
                </a:outerShdw>
              </a:effectLst>
              <a:ea typeface="楷体" panose="02010609060101010101" pitchFamily="49" charset="-122"/>
            </a:endParaRPr>
          </a:p>
          <a:p>
            <a:pPr marL="342900" indent="-342900">
              <a:lnSpc>
                <a:spcPts val="3800"/>
              </a:lnSpc>
              <a:buFont typeface="Wingdings" panose="05000000000000000000" pitchFamily="2" charset="2"/>
              <a:buChar char="l"/>
            </a:pPr>
            <a:r>
              <a:rPr lang="en-US" altLang="zh-CN" b="1" dirty="0">
                <a:solidFill>
                  <a:srgbClr val="993300"/>
                </a:solidFill>
                <a:effectLst>
                  <a:outerShdw blurRad="50800" dist="38100" algn="l" rotWithShape="0">
                    <a:prstClr val="black">
                      <a:alpha val="40000"/>
                    </a:prstClr>
                  </a:outerShdw>
                </a:effectLst>
                <a:ea typeface="楷体" panose="02010609060101010101" pitchFamily="49" charset="-122"/>
              </a:rPr>
              <a:t>C</a:t>
            </a:r>
            <a:r>
              <a:rPr lang="zh-CN" altLang="en-US" b="1" dirty="0">
                <a:solidFill>
                  <a:srgbClr val="993300"/>
                </a:solidFill>
                <a:effectLst>
                  <a:outerShdw blurRad="50800" dist="38100" algn="l" rotWithShape="0">
                    <a:prstClr val="black">
                      <a:alpha val="40000"/>
                    </a:prstClr>
                  </a:outerShdw>
                </a:effectLst>
                <a:ea typeface="楷体" panose="02010609060101010101" pitchFamily="49" charset="-122"/>
              </a:rPr>
              <a:t>语言是大小写敏感的语言</a:t>
            </a:r>
            <a:r>
              <a:rPr lang="zh-CN" altLang="en-US" b="1" dirty="0">
                <a:effectLst>
                  <a:outerShdw blurRad="50800" dist="38100" algn="l" rotWithShape="0">
                    <a:prstClr val="black">
                      <a:alpha val="40000"/>
                    </a:prstClr>
                  </a:outerShdw>
                </a:effectLst>
                <a:ea typeface="楷体" panose="02010609060101010101" pitchFamily="49" charset="-122"/>
              </a:rPr>
              <a:t>，因此</a:t>
            </a:r>
            <a:r>
              <a:rPr lang="en-US" altLang="zh-CN" b="1" dirty="0">
                <a:effectLst>
                  <a:outerShdw blurRad="50800" dist="38100" algn="l" rotWithShape="0">
                    <a:prstClr val="black">
                      <a:alpha val="40000"/>
                    </a:prstClr>
                  </a:outerShdw>
                </a:effectLst>
                <a:ea typeface="楷体" panose="02010609060101010101" pitchFamily="49" charset="-122"/>
              </a:rPr>
              <a:t>hello</a:t>
            </a:r>
            <a:r>
              <a:rPr lang="zh-CN" altLang="en-US" b="1" dirty="0">
                <a:effectLst>
                  <a:outerShdw blurRad="50800" dist="38100" algn="l" rotWithShape="0">
                    <a:prstClr val="black">
                      <a:alpha val="40000"/>
                    </a:prstClr>
                  </a:outerShdw>
                </a:effectLst>
                <a:ea typeface="楷体" panose="02010609060101010101" pitchFamily="49" charset="-122"/>
              </a:rPr>
              <a:t>和</a:t>
            </a:r>
            <a:r>
              <a:rPr lang="en-US" altLang="zh-CN" b="1" dirty="0">
                <a:effectLst>
                  <a:outerShdw blurRad="50800" dist="38100" algn="l" rotWithShape="0">
                    <a:prstClr val="black">
                      <a:alpha val="40000"/>
                    </a:prstClr>
                  </a:outerShdw>
                </a:effectLst>
                <a:ea typeface="楷体" panose="02010609060101010101" pitchFamily="49" charset="-122"/>
              </a:rPr>
              <a:t>Hello</a:t>
            </a:r>
            <a:r>
              <a:rPr lang="zh-CN" altLang="en-US" b="1" dirty="0">
                <a:effectLst>
                  <a:outerShdw blurRad="50800" dist="38100" algn="l" rotWithShape="0">
                    <a:prstClr val="black">
                      <a:alpha val="40000"/>
                    </a:prstClr>
                  </a:outerShdw>
                </a:effectLst>
                <a:ea typeface="楷体" panose="02010609060101010101" pitchFamily="49" charset="-122"/>
              </a:rPr>
              <a:t>是不同的标识符。</a:t>
            </a:r>
            <a:endParaRPr lang="zh-CN" altLang="en-US" b="1" dirty="0">
              <a:effectLst>
                <a:outerShdw blurRad="50800" dist="38100" algn="l" rotWithShape="0">
                  <a:prstClr val="black">
                    <a:alpha val="40000"/>
                  </a:prstClr>
                </a:outerShdw>
              </a:effectLst>
              <a:ea typeface="楷体" panose="02010609060101010101" pitchFamily="49" charset="-122"/>
            </a:endParaRPr>
          </a:p>
          <a:p>
            <a:pPr marL="342900" indent="-342900">
              <a:lnSpc>
                <a:spcPts val="3800"/>
              </a:lnSpc>
              <a:buFont typeface="Wingdings" panose="05000000000000000000" pitchFamily="2" charset="2"/>
              <a:buChar char="l"/>
            </a:pPr>
            <a:r>
              <a:rPr lang="zh-CN" altLang="en-US" b="1" dirty="0">
                <a:solidFill>
                  <a:srgbClr val="C00000"/>
                </a:solidFill>
                <a:effectLst>
                  <a:outerShdw blurRad="50800" dist="38100" algn="l" rotWithShape="0">
                    <a:prstClr val="black">
                      <a:alpha val="40000"/>
                    </a:prstClr>
                  </a:outerShdw>
                </a:effectLst>
                <a:ea typeface="楷体" panose="02010609060101010101" pitchFamily="49" charset="-122"/>
              </a:rPr>
              <a:t>特别的标识符</a:t>
            </a:r>
            <a:r>
              <a:rPr lang="zh-CN" altLang="en-US" b="1" dirty="0">
                <a:effectLst>
                  <a:outerShdw blurRad="50800" dist="38100" algn="l" rotWithShape="0">
                    <a:prstClr val="black">
                      <a:alpha val="40000"/>
                    </a:prstClr>
                  </a:outerShdw>
                </a:effectLst>
                <a:ea typeface="楷体" panose="02010609060101010101" pitchFamily="49" charset="-122"/>
              </a:rPr>
              <a:t>：用途已经事先规定好了，不能再另做它用。这些特别的标识符被称为</a:t>
            </a:r>
            <a:r>
              <a:rPr lang="zh-CN" altLang="en-US" b="1" dirty="0">
                <a:solidFill>
                  <a:srgbClr val="FF00FF"/>
                </a:solidFill>
                <a:effectLst>
                  <a:outerShdw blurRad="50800" dist="38100" algn="l" rotWithShape="0">
                    <a:prstClr val="black">
                      <a:alpha val="40000"/>
                    </a:prstClr>
                  </a:outerShdw>
                </a:effectLst>
                <a:ea typeface="楷体" panose="02010609060101010101" pitchFamily="49" charset="-122"/>
              </a:rPr>
              <a:t>关键字</a:t>
            </a:r>
            <a:r>
              <a:rPr lang="zh-CN" altLang="en-US" b="1" dirty="0">
                <a:effectLst>
                  <a:outerShdw blurRad="50800" dist="38100" algn="l" rotWithShape="0">
                    <a:prstClr val="black">
                      <a:alpha val="40000"/>
                    </a:prstClr>
                  </a:outerShdw>
                </a:effectLst>
                <a:ea typeface="楷体" panose="02010609060101010101" pitchFamily="49" charset="-122"/>
              </a:rPr>
              <a:t>（也称保留字）。如关键字</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int</a:t>
            </a:r>
            <a:r>
              <a:rPr lang="zh-CN" altLang="en-US" b="1" dirty="0">
                <a:solidFill>
                  <a:srgbClr val="0000FF"/>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if</a:t>
            </a:r>
            <a:r>
              <a:rPr lang="zh-CN" altLang="en-US" b="1" dirty="0">
                <a:solidFill>
                  <a:srgbClr val="0000FF"/>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else</a:t>
            </a:r>
            <a:r>
              <a:rPr lang="zh-CN" altLang="en-US" b="1" dirty="0">
                <a:solidFill>
                  <a:srgbClr val="0000FF"/>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return</a:t>
            </a:r>
            <a:r>
              <a:rPr lang="zh-CN" altLang="en-US" b="1" dirty="0">
                <a:effectLst>
                  <a:outerShdw blurRad="50800" dist="38100" algn="l" rotWithShape="0">
                    <a:prstClr val="black">
                      <a:alpha val="40000"/>
                    </a:prstClr>
                  </a:outerShdw>
                </a:effectLst>
                <a:ea typeface="楷体" panose="02010609060101010101" pitchFamily="49" charset="-122"/>
              </a:rPr>
              <a:t>。以后会遇到越来越多的关键字</a:t>
            </a: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FF0000"/>
                </a:solidFill>
                <a:effectLst>
                  <a:outerShdw blurRad="50800" dist="38100" algn="l" rotWithShape="0">
                    <a:prstClr val="black">
                      <a:alpha val="40000"/>
                    </a:prstClr>
                  </a:outerShdw>
                </a:effectLst>
                <a:ea typeface="楷体" panose="02010609060101010101" pitchFamily="49" charset="-122"/>
              </a:rPr>
              <a:t>C</a:t>
            </a: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语言关键字可参考附录</a:t>
            </a:r>
            <a:r>
              <a:rPr lang="en-US" altLang="zh-CN" b="1" dirty="0">
                <a:solidFill>
                  <a:srgbClr val="FF0000"/>
                </a:solidFill>
                <a:effectLst>
                  <a:outerShdw blurRad="50800" dist="38100" algn="l" rotWithShape="0">
                    <a:prstClr val="black">
                      <a:alpha val="40000"/>
                    </a:prstClr>
                  </a:outerShdw>
                </a:effectLst>
                <a:ea typeface="楷体" panose="02010609060101010101" pitchFamily="49" charset="-122"/>
              </a:rPr>
              <a:t>C</a:t>
            </a: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a:t>
            </a:r>
            <a:r>
              <a:rPr lang="zh-CN" altLang="en-US" b="1" dirty="0">
                <a:effectLst>
                  <a:outerShdw blurRad="50800" dist="38100" algn="l" rotWithShape="0">
                    <a:prstClr val="black">
                      <a:alpha val="40000"/>
                    </a:prstClr>
                  </a:outerShdw>
                </a:effectLst>
                <a:ea typeface="楷体" panose="02010609060101010101" pitchFamily="49" charset="-122"/>
              </a:rPr>
              <a:t>。</a:t>
            </a:r>
            <a:endParaRPr lang="en-US" altLang="zh-CN" b="1" dirty="0">
              <a:effectLst>
                <a:outerShdw blurRad="38100" dist="38100" dir="2700000" algn="tl">
                  <a:srgbClr val="FFFFFF"/>
                </a:outerShdw>
              </a:effectLst>
              <a:latin typeface="+mn-lt"/>
              <a:ea typeface="楷体" panose="02010609060101010101" pitchFamily="49" charset="-122"/>
            </a:endParaRPr>
          </a:p>
        </p:txBody>
      </p:sp>
      <p:sp>
        <p:nvSpPr>
          <p:cNvPr id="3" name="Text Box 10"/>
          <p:cNvSpPr txBox="1"/>
          <p:nvPr/>
        </p:nvSpPr>
        <p:spPr>
          <a:xfrm>
            <a:off x="2351088" y="5212398"/>
            <a:ext cx="7280275" cy="1570037"/>
          </a:xfrm>
          <a:prstGeom prst="rect">
            <a:avLst/>
          </a:prstGeom>
          <a:solidFill>
            <a:srgbClr val="FFFFFF"/>
          </a:solidFill>
          <a:ln w="38100" cap="flat" cmpd="sng">
            <a:solidFill>
              <a:srgbClr val="C0C0C0"/>
            </a:solidFill>
            <a:prstDash val="solid"/>
            <a:miter/>
            <a:headEnd type="none" w="med" len="med"/>
            <a:tailEnd type="none" w="med" len="med"/>
          </a:ln>
        </p:spPr>
        <p:txBody>
          <a:bodyPr lIns="90000" tIns="46800" rIns="90000" bIns="46800" anchor="t" anchorCtr="0">
            <a:spAutoFit/>
          </a:bodyPr>
          <a:p>
            <a:pPr lvl="3" indent="0" eaLnBrk="0" hangingPunct="0"/>
            <a:r>
              <a:rPr lang="zh-CN" altLang="en-US" sz="2400" dirty="0">
                <a:solidFill>
                  <a:srgbClr val="000000"/>
                </a:solidFill>
                <a:latin typeface="隶书" panose="02010509060101010101" pitchFamily="49" charset="-122"/>
                <a:ea typeface="隶书" panose="02010509060101010101" pitchFamily="49" charset="-122"/>
              </a:rPr>
              <a:t>例</a:t>
            </a:r>
            <a:r>
              <a:rPr lang="en-US" altLang="zh-CN" sz="2400" dirty="0">
                <a:solidFill>
                  <a:srgbClr val="000000"/>
                </a:solidFill>
                <a:latin typeface="隶书" panose="02010509060101010101" pitchFamily="49" charset="-122"/>
                <a:ea typeface="隶书" panose="02010509060101010101" pitchFamily="49" charset="-122"/>
              </a:rPr>
              <a:t>:</a:t>
            </a:r>
            <a:r>
              <a:rPr lang="zh-CN" altLang="en-US" sz="2400" dirty="0">
                <a:solidFill>
                  <a:srgbClr val="000000"/>
                </a:solidFill>
                <a:latin typeface="隶书" panose="02010509060101010101" pitchFamily="49" charset="-122"/>
                <a:ea typeface="隶书" panose="02010509060101010101" pitchFamily="49" charset="-122"/>
              </a:rPr>
              <a:t>判断下列标识符号合法性</a:t>
            </a:r>
            <a:endParaRPr lang="zh-CN" altLang="en-US" sz="2400" dirty="0">
              <a:solidFill>
                <a:srgbClr val="000000"/>
              </a:solidFill>
              <a:latin typeface="Times New Roman" panose="02020603050405020304" pitchFamily="18" charset="0"/>
              <a:ea typeface="宋体" panose="02010600030101010101" pitchFamily="2" charset="-122"/>
            </a:endParaRPr>
          </a:p>
          <a:p>
            <a:pPr lvl="3" indent="0" eaLnBrk="0" hangingPunct="0"/>
            <a:r>
              <a:rPr lang="en-US" altLang="zh-CN" sz="2400" dirty="0">
                <a:solidFill>
                  <a:srgbClr val="000000"/>
                </a:solidFill>
                <a:latin typeface="Times New Roman" panose="02020603050405020304" pitchFamily="18" charset="0"/>
                <a:ea typeface="宋体" panose="02010600030101010101" pitchFamily="2" charset="-122"/>
              </a:rPr>
              <a:t>sum      Sum     M.D.John    day    Date   3days    </a:t>
            </a:r>
            <a:endParaRPr lang="en-US" altLang="zh-CN" sz="2400" dirty="0">
              <a:solidFill>
                <a:srgbClr val="000000"/>
              </a:solidFill>
              <a:latin typeface="Times New Roman" panose="02020603050405020304" pitchFamily="18" charset="0"/>
              <a:ea typeface="宋体" panose="02010600030101010101" pitchFamily="2" charset="-122"/>
            </a:endParaRPr>
          </a:p>
          <a:p>
            <a:pPr lvl="3" indent="0" eaLnBrk="0" hangingPunct="0"/>
            <a:r>
              <a:rPr lang="en-US" altLang="zh-CN" sz="2400" dirty="0">
                <a:solidFill>
                  <a:srgbClr val="000000"/>
                </a:solidFill>
                <a:latin typeface="Times New Roman" panose="02020603050405020304" pitchFamily="18" charset="0"/>
                <a:ea typeface="宋体" panose="02010600030101010101" pitchFamily="2" charset="-122"/>
              </a:rPr>
              <a:t>student_name     #33      lotus_1_2_3 </a:t>
            </a:r>
            <a:endParaRPr lang="en-US" altLang="zh-CN" sz="2400" dirty="0">
              <a:solidFill>
                <a:srgbClr val="000000"/>
              </a:solidFill>
              <a:latin typeface="Times New Roman" panose="02020603050405020304" pitchFamily="18" charset="0"/>
              <a:ea typeface="宋体" panose="02010600030101010101" pitchFamily="2" charset="-122"/>
            </a:endParaRPr>
          </a:p>
          <a:p>
            <a:pPr lvl="3" indent="0" eaLnBrk="0" hangingPunct="0"/>
            <a:r>
              <a:rPr lang="en-US" altLang="zh-CN" sz="2400" dirty="0">
                <a:solidFill>
                  <a:srgbClr val="000000"/>
                </a:solidFill>
                <a:latin typeface="Times New Roman" panose="02020603050405020304" pitchFamily="18" charset="0"/>
                <a:ea typeface="宋体" panose="02010600030101010101" pitchFamily="2" charset="-122"/>
              </a:rPr>
              <a:t>char    a&gt;b   _above     $123 </a:t>
            </a:r>
            <a:endParaRPr lang="en-US" altLang="zh-CN" sz="2000" dirty="0">
              <a:solidFill>
                <a:srgbClr val="000000"/>
              </a:solidFill>
              <a:latin typeface="Arial" panose="020B0604020202020204" pitchFamily="34"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amera.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ox(ou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Text Box 2"/>
          <p:cNvSpPr txBox="1">
            <a:spLocks noChangeArrowheads="1"/>
          </p:cNvSpPr>
          <p:nvPr/>
        </p:nvSpPr>
        <p:spPr bwMode="auto">
          <a:xfrm>
            <a:off x="554278"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40358" name="Rectangle 6"/>
          <p:cNvSpPr>
            <a:spLocks noChangeArrowheads="1"/>
          </p:cNvSpPr>
          <p:nvPr/>
        </p:nvSpPr>
        <p:spPr bwMode="auto">
          <a:xfrm>
            <a:off x="586029" y="712788"/>
            <a:ext cx="1177925" cy="519112"/>
          </a:xfrm>
          <a:prstGeom prst="rect">
            <a:avLst/>
          </a:prstGeom>
          <a:noFill/>
          <a:ln w="9525">
            <a:noFill/>
            <a:miter lim="800000"/>
          </a:ln>
          <a:effectLst/>
        </p:spPr>
        <p:txBody>
          <a:bodyPr wrap="none">
            <a:spAutoFit/>
          </a:bodyPr>
          <a:lstStyle/>
          <a:p>
            <a:pPr>
              <a:spcBef>
                <a:spcPct val="50000"/>
              </a:spcBef>
              <a:buFont typeface="Wingdings" panose="05000000000000000000" pitchFamily="2" charset="2"/>
              <a:buChar char="Ø"/>
            </a:pPr>
            <a:r>
              <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rPr>
              <a:t>总结</a:t>
            </a:r>
            <a:endPar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endParaRPr>
          </a:p>
        </p:txBody>
      </p:sp>
      <p:sp>
        <p:nvSpPr>
          <p:cNvPr id="740359" name="Rectangle 7"/>
          <p:cNvSpPr>
            <a:spLocks noChangeArrowheads="1"/>
          </p:cNvSpPr>
          <p:nvPr/>
        </p:nvSpPr>
        <p:spPr bwMode="auto">
          <a:xfrm>
            <a:off x="1044847" y="1232259"/>
            <a:ext cx="10379745" cy="544969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cmpd="sng">
            <a:solidFill>
              <a:schemeClr val="accent1">
                <a:lumMod val="50000"/>
              </a:schemeClr>
            </a:solidFill>
          </a:ln>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2">
            <a:schemeClr val="accent3"/>
          </a:lnRef>
          <a:fillRef idx="1">
            <a:schemeClr val="lt1"/>
          </a:fillRef>
          <a:effectRef idx="0">
            <a:schemeClr val="accent3"/>
          </a:effectRef>
          <a:fontRef idx="minor">
            <a:schemeClr val="dk1"/>
          </a:fontRef>
        </p:style>
        <p:txBody>
          <a:bodyPr wrap="square" anchor="ctr">
            <a:spAutoFit/>
          </a:bodyPr>
          <a:lstStyle/>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程序是由多个函数构成的。</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每个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程序中有且只有一个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函数是程序的入口和出口。</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不使用行号，无程序行的概念。</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程序中可使用空行和空格。</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程序格式常用锯齿形书写格式。</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程序中可加任意多的注释。</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引用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语言标准库函数，一般要用文件包含预处理命令将其头文件包含进来。</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用户自定义的函数，必须先定义后使用。</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变量必须先定义后使用。</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变量名、函数名必须是合法的标识符，标识符习惯用小写字母，大小写敏感。</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不能用关键字来命名变量和函数。</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函数包含两个部分：声明部分和执行部分，在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程序中，声明部分在前，执行部分在后，这两部分的顺序不能颠倒，也不能有交叉。</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语言的语句都是以分号结尾。</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nvGrpSpPr>
          <p:cNvPr id="740360" name="Group 8"/>
          <p:cNvGrpSpPr/>
          <p:nvPr/>
        </p:nvGrpSpPr>
        <p:grpSpPr bwMode="auto">
          <a:xfrm>
            <a:off x="-10872" y="0"/>
            <a:ext cx="446088" cy="6858000"/>
            <a:chOff x="0" y="0"/>
            <a:chExt cx="281" cy="4320"/>
          </a:xfrm>
        </p:grpSpPr>
        <p:sp>
          <p:nvSpPr>
            <p:cNvPr id="740361" name="Text Box 9"/>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40362" name="Text Box 10"/>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0359">
                                            <p:txEl>
                                              <p:pRg st="0" end="0"/>
                                            </p:txEl>
                                          </p:spTgt>
                                        </p:tgtEl>
                                        <p:attrNameLst>
                                          <p:attrName>style.visibility</p:attrName>
                                        </p:attrNameLst>
                                      </p:cBhvr>
                                      <p:to>
                                        <p:strVal val="visible"/>
                                      </p:to>
                                    </p:set>
                                    <p:anim calcmode="lin" valueType="num">
                                      <p:cBhvr additive="base">
                                        <p:cTn id="7" dur="500" fill="hold"/>
                                        <p:tgtEl>
                                          <p:spTgt spid="7403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0359">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0359">
                                            <p:txEl>
                                              <p:pRg st="1" end="1"/>
                                            </p:txEl>
                                          </p:spTgt>
                                        </p:tgtEl>
                                        <p:attrNameLst>
                                          <p:attrName>style.visibility</p:attrName>
                                        </p:attrNameLst>
                                      </p:cBhvr>
                                      <p:to>
                                        <p:strVal val="visible"/>
                                      </p:to>
                                    </p:set>
                                    <p:anim calcmode="lin" valueType="num">
                                      <p:cBhvr additive="base">
                                        <p:cTn id="13" dur="500" fill="hold"/>
                                        <p:tgtEl>
                                          <p:spTgt spid="7403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0359">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40359">
                                            <p:txEl>
                                              <p:pRg st="2" end="2"/>
                                            </p:txEl>
                                          </p:spTgt>
                                        </p:tgtEl>
                                        <p:attrNameLst>
                                          <p:attrName>style.visibility</p:attrName>
                                        </p:attrNameLst>
                                      </p:cBhvr>
                                      <p:to>
                                        <p:strVal val="visible"/>
                                      </p:to>
                                    </p:set>
                                    <p:anim calcmode="lin" valueType="num">
                                      <p:cBhvr additive="base">
                                        <p:cTn id="19" dur="500" fill="hold"/>
                                        <p:tgtEl>
                                          <p:spTgt spid="7403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0359">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40359">
                                            <p:txEl>
                                              <p:pRg st="3" end="3"/>
                                            </p:txEl>
                                          </p:spTgt>
                                        </p:tgtEl>
                                        <p:attrNameLst>
                                          <p:attrName>style.visibility</p:attrName>
                                        </p:attrNameLst>
                                      </p:cBhvr>
                                      <p:to>
                                        <p:strVal val="visible"/>
                                      </p:to>
                                    </p:set>
                                    <p:anim calcmode="lin" valueType="num">
                                      <p:cBhvr additive="base">
                                        <p:cTn id="25" dur="500" fill="hold"/>
                                        <p:tgtEl>
                                          <p:spTgt spid="7403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0359">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40359">
                                            <p:txEl>
                                              <p:pRg st="4" end="4"/>
                                            </p:txEl>
                                          </p:spTgt>
                                        </p:tgtEl>
                                        <p:attrNameLst>
                                          <p:attrName>style.visibility</p:attrName>
                                        </p:attrNameLst>
                                      </p:cBhvr>
                                      <p:to>
                                        <p:strVal val="visible"/>
                                      </p:to>
                                    </p:set>
                                    <p:anim calcmode="lin" valueType="num">
                                      <p:cBhvr additive="base">
                                        <p:cTn id="31" dur="500" fill="hold"/>
                                        <p:tgtEl>
                                          <p:spTgt spid="7403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40359">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40359">
                                            <p:txEl>
                                              <p:pRg st="5" end="5"/>
                                            </p:txEl>
                                          </p:spTgt>
                                        </p:tgtEl>
                                        <p:attrNameLst>
                                          <p:attrName>style.visibility</p:attrName>
                                        </p:attrNameLst>
                                      </p:cBhvr>
                                      <p:to>
                                        <p:strVal val="visible"/>
                                      </p:to>
                                    </p:set>
                                    <p:anim calcmode="lin" valueType="num">
                                      <p:cBhvr additive="base">
                                        <p:cTn id="37" dur="500" fill="hold"/>
                                        <p:tgtEl>
                                          <p:spTgt spid="7403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40359">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chimes.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40359">
                                            <p:txEl>
                                              <p:pRg st="6" end="6"/>
                                            </p:txEl>
                                          </p:spTgt>
                                        </p:tgtEl>
                                        <p:attrNameLst>
                                          <p:attrName>style.visibility</p:attrName>
                                        </p:attrNameLst>
                                      </p:cBhvr>
                                      <p:to>
                                        <p:strVal val="visible"/>
                                      </p:to>
                                    </p:set>
                                    <p:anim calcmode="lin" valueType="num">
                                      <p:cBhvr additive="base">
                                        <p:cTn id="43" dur="500" fill="hold"/>
                                        <p:tgtEl>
                                          <p:spTgt spid="7403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40359">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1" name="chimes.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40359">
                                            <p:txEl>
                                              <p:pRg st="7" end="7"/>
                                            </p:txEl>
                                          </p:spTgt>
                                        </p:tgtEl>
                                        <p:attrNameLst>
                                          <p:attrName>style.visibility</p:attrName>
                                        </p:attrNameLst>
                                      </p:cBhvr>
                                      <p:to>
                                        <p:strVal val="visible"/>
                                      </p:to>
                                    </p:set>
                                    <p:anim calcmode="lin" valueType="num">
                                      <p:cBhvr additive="base">
                                        <p:cTn id="49" dur="500" fill="hold"/>
                                        <p:tgtEl>
                                          <p:spTgt spid="7403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40359">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1"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40359">
                                            <p:txEl>
                                              <p:pRg st="8" end="8"/>
                                            </p:txEl>
                                          </p:spTgt>
                                        </p:tgtEl>
                                        <p:attrNameLst>
                                          <p:attrName>style.visibility</p:attrName>
                                        </p:attrNameLst>
                                      </p:cBhvr>
                                      <p:to>
                                        <p:strVal val="visible"/>
                                      </p:to>
                                    </p:set>
                                    <p:anim calcmode="lin" valueType="num">
                                      <p:cBhvr additive="base">
                                        <p:cTn id="55" dur="500" fill="hold"/>
                                        <p:tgtEl>
                                          <p:spTgt spid="74035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40359">
                                            <p:txEl>
                                              <p:pRg st="8" end="8"/>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1" name="chimes.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40359">
                                            <p:txEl>
                                              <p:pRg st="9" end="9"/>
                                            </p:txEl>
                                          </p:spTgt>
                                        </p:tgtEl>
                                        <p:attrNameLst>
                                          <p:attrName>style.visibility</p:attrName>
                                        </p:attrNameLst>
                                      </p:cBhvr>
                                      <p:to>
                                        <p:strVal val="visible"/>
                                      </p:to>
                                    </p:set>
                                    <p:anim calcmode="lin" valueType="num">
                                      <p:cBhvr additive="base">
                                        <p:cTn id="61" dur="500" fill="hold"/>
                                        <p:tgtEl>
                                          <p:spTgt spid="74035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40359">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1" name="chimes.wav"/>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40359">
                                            <p:txEl>
                                              <p:pRg st="10" end="10"/>
                                            </p:txEl>
                                          </p:spTgt>
                                        </p:tgtEl>
                                        <p:attrNameLst>
                                          <p:attrName>style.visibility</p:attrName>
                                        </p:attrNameLst>
                                      </p:cBhvr>
                                      <p:to>
                                        <p:strVal val="visible"/>
                                      </p:to>
                                    </p:set>
                                    <p:anim calcmode="lin" valueType="num">
                                      <p:cBhvr additive="base">
                                        <p:cTn id="67" dur="500" fill="hold"/>
                                        <p:tgtEl>
                                          <p:spTgt spid="74035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40359">
                                            <p:txEl>
                                              <p:pRg st="10" end="1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1" name="chimes.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40359">
                                            <p:txEl>
                                              <p:pRg st="11" end="11"/>
                                            </p:txEl>
                                          </p:spTgt>
                                        </p:tgtEl>
                                        <p:attrNameLst>
                                          <p:attrName>style.visibility</p:attrName>
                                        </p:attrNameLst>
                                      </p:cBhvr>
                                      <p:to>
                                        <p:strVal val="visible"/>
                                      </p:to>
                                    </p:set>
                                    <p:anim calcmode="lin" valueType="num">
                                      <p:cBhvr additive="base">
                                        <p:cTn id="73" dur="500" fill="hold"/>
                                        <p:tgtEl>
                                          <p:spTgt spid="74035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40359">
                                            <p:txEl>
                                              <p:pRg st="11" end="1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1" name="chimes.wav"/>
                                        </p:tgtEl>
                                      </p:cMediaNode>
                                    </p:audio>
                                  </p:sub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740359">
                                            <p:txEl>
                                              <p:pRg st="12" end="12"/>
                                            </p:txEl>
                                          </p:spTgt>
                                        </p:tgtEl>
                                        <p:attrNameLst>
                                          <p:attrName>style.visibility</p:attrName>
                                        </p:attrNameLst>
                                      </p:cBhvr>
                                      <p:to>
                                        <p:strVal val="visible"/>
                                      </p:to>
                                    </p:set>
                                    <p:anim calcmode="lin" valueType="num">
                                      <p:cBhvr additive="base">
                                        <p:cTn id="79" dur="500" fill="hold"/>
                                        <p:tgtEl>
                                          <p:spTgt spid="740359">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40359">
                                            <p:txEl>
                                              <p:pRg st="12" end="1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7"/>
                                            </p:cond>
                                          </p:stCondLst>
                                          <p:endCondLst>
                                            <p:cond evt="onStopAudio" delay="0">
                                              <p:tgtEl>
                                                <p:sldTgt/>
                                              </p:tgtEl>
                                            </p:cond>
                                          </p:endCondLst>
                                        </p:cTn>
                                        <p:tgtEl>
                                          <p:sndTgt r:embed="rId1" name="chimes.wav"/>
                                        </p:tgtEl>
                                      </p:cMediaNode>
                                    </p:audio>
                                  </p:sub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740359">
                                            <p:txEl>
                                              <p:pRg st="13" end="13"/>
                                            </p:txEl>
                                          </p:spTgt>
                                        </p:tgtEl>
                                        <p:attrNameLst>
                                          <p:attrName>style.visibility</p:attrName>
                                        </p:attrNameLst>
                                      </p:cBhvr>
                                      <p:to>
                                        <p:strVal val="visible"/>
                                      </p:to>
                                    </p:set>
                                    <p:anim calcmode="lin" valueType="num">
                                      <p:cBhvr additive="base">
                                        <p:cTn id="85" dur="500" fill="hold"/>
                                        <p:tgtEl>
                                          <p:spTgt spid="740359">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40359">
                                            <p:txEl>
                                              <p:pRg st="13" end="1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3"/>
                                            </p:cond>
                                          </p:stCondLst>
                                          <p:endCondLst>
                                            <p:cond evt="onStopAudio" delay="0">
                                              <p:tgtEl>
                                                <p:sldTgt/>
                                              </p:tgtEl>
                                            </p:cond>
                                          </p:endCondLst>
                                        </p:cTn>
                                        <p:tgtEl>
                                          <p:sndTgt r:embed="rId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p:nvPr>
        </p:nvSpPr>
        <p:spPr>
          <a:xfrm>
            <a:off x="2057400" y="2206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课程说明</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7170" name="Rectangle 3"/>
          <p:cNvSpPr>
            <a:spLocks noGrp="1"/>
          </p:cNvSpPr>
          <p:nvPr>
            <p:ph idx="1"/>
          </p:nvPr>
        </p:nvSpPr>
        <p:spPr>
          <a:xfrm>
            <a:off x="2063750" y="1093788"/>
            <a:ext cx="8153400" cy="67945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入门参考书：</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pic>
        <p:nvPicPr>
          <p:cNvPr id="9219" name="Picture 6"/>
          <p:cNvPicPr>
            <a:picLocks noChangeAspect="1"/>
          </p:cNvPicPr>
          <p:nvPr/>
        </p:nvPicPr>
        <p:blipFill>
          <a:blip r:embed="rId1"/>
          <a:stretch>
            <a:fillRect/>
          </a:stretch>
        </p:blipFill>
        <p:spPr>
          <a:xfrm>
            <a:off x="2711450" y="1916113"/>
            <a:ext cx="3048000" cy="4257675"/>
          </a:xfrm>
          <a:prstGeom prst="rect">
            <a:avLst/>
          </a:prstGeom>
          <a:noFill/>
          <a:ln w="9525">
            <a:noFill/>
          </a:ln>
        </p:spPr>
      </p:pic>
      <p:pic>
        <p:nvPicPr>
          <p:cNvPr id="9220" name="Picture 7"/>
          <p:cNvPicPr>
            <a:picLocks noChangeAspect="1"/>
          </p:cNvPicPr>
          <p:nvPr/>
        </p:nvPicPr>
        <p:blipFill>
          <a:blip r:embed="rId2"/>
          <a:stretch>
            <a:fillRect/>
          </a:stretch>
        </p:blipFill>
        <p:spPr>
          <a:xfrm>
            <a:off x="6383338" y="1916113"/>
            <a:ext cx="3055937" cy="4256087"/>
          </a:xfrm>
          <a:prstGeom prst="rect">
            <a:avLst/>
          </a:prstGeom>
          <a:noFill/>
          <a:ln w="9525">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1378" name="Text Box 2"/>
          <p:cNvSpPr txBox="1">
            <a:spLocks noChangeArrowheads="1"/>
          </p:cNvSpPr>
          <p:nvPr/>
        </p:nvSpPr>
        <p:spPr bwMode="auto">
          <a:xfrm>
            <a:off x="563048"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2.5 </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编制</a:t>
            </a: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语言程序的基本步骤</a:t>
            </a:r>
            <a:r>
              <a:rPr lang="zh-CN" altLang="en-US" sz="3200" dirty="0">
                <a:solidFill>
                  <a:srgbClr val="FF3300"/>
                </a:solidFill>
                <a:latin typeface="隶书" panose="02010509060101010101" pitchFamily="49" charset="-122"/>
                <a:ea typeface="隶书" panose="02010509060101010101" pitchFamily="49" charset="-122"/>
              </a:rPr>
              <a:t> </a:t>
            </a:r>
            <a:endParaRPr lang="zh-CN" altLang="en-US" sz="3200" dirty="0">
              <a:solidFill>
                <a:srgbClr val="FF3300"/>
              </a:solidFill>
              <a:latin typeface="隶书" panose="02010509060101010101" pitchFamily="49" charset="-122"/>
              <a:ea typeface="隶书" panose="02010509060101010101" pitchFamily="49" charset="-122"/>
            </a:endParaRPr>
          </a:p>
        </p:txBody>
      </p:sp>
      <p:sp>
        <p:nvSpPr>
          <p:cNvPr id="741384" name="Text Box 8"/>
          <p:cNvSpPr txBox="1">
            <a:spLocks noChangeArrowheads="1"/>
          </p:cNvSpPr>
          <p:nvPr/>
        </p:nvSpPr>
        <p:spPr bwMode="auto">
          <a:xfrm>
            <a:off x="1194489" y="1866917"/>
            <a:ext cx="1408113" cy="457200"/>
          </a:xfrm>
          <a:prstGeom prst="rect">
            <a:avLst/>
          </a:prstGeom>
          <a:solidFill>
            <a:srgbClr val="00FFFF"/>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00FFFF"/>
            </a:extrusionClr>
          </a:sp3d>
        </p:spPr>
        <p:txBody>
          <a:bodyPr>
            <a:spAutoFit/>
            <a:flatTx/>
          </a:bodyPr>
          <a:lstStyle/>
          <a:p>
            <a:pPr algn="ctr">
              <a:spcBef>
                <a:spcPct val="50000"/>
              </a:spcBef>
            </a:pPr>
            <a:r>
              <a:rPr lang="zh-CN" altLang="en-US" b="1" dirty="0">
                <a:effectLst>
                  <a:outerShdw blurRad="38100" dist="38100" dir="2700000" algn="tl">
                    <a:srgbClr val="FFFFFF"/>
                  </a:outerShdw>
                </a:effectLst>
                <a:latin typeface="楷体" panose="02010609060101010101" pitchFamily="49" charset="-122"/>
                <a:ea typeface="楷体" panose="02010609060101010101" pitchFamily="49" charset="-122"/>
              </a:rPr>
              <a:t>编 辑</a:t>
            </a:r>
            <a:endParaRPr lang="zh-CN" altLang="en-US" b="1" dirty="0">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85" name="Rectangle 9"/>
          <p:cNvSpPr>
            <a:spLocks noChangeArrowheads="1"/>
          </p:cNvSpPr>
          <p:nvPr/>
        </p:nvSpPr>
        <p:spPr bwMode="auto">
          <a:xfrm>
            <a:off x="2966891" y="1712324"/>
            <a:ext cx="2553045" cy="646331"/>
          </a:xfrm>
          <a:prstGeom prst="rect">
            <a:avLst/>
          </a:prstGeom>
          <a:gradFill flip="none" rotWithShape="1">
            <a:gsLst>
              <a:gs pos="0">
                <a:srgbClr val="009999">
                  <a:tint val="66000"/>
                  <a:satMod val="160000"/>
                </a:srgbClr>
              </a:gs>
              <a:gs pos="50000">
                <a:srgbClr val="009999">
                  <a:tint val="44500"/>
                  <a:satMod val="160000"/>
                </a:srgbClr>
              </a:gs>
              <a:gs pos="100000">
                <a:srgbClr val="009999">
                  <a:tint val="23500"/>
                  <a:satMod val="160000"/>
                </a:srgbClr>
              </a:gs>
            </a:gsLst>
            <a:lin ang="2700000" scaled="1"/>
            <a:tileRect/>
          </a:gra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nchor="ctr">
            <a:spAutoFit/>
          </a:bodyPr>
          <a:lstStyle/>
          <a:p>
            <a:r>
              <a:rPr lang="zh-CN" altLang="en-US" sz="1800" b="1" dirty="0">
                <a:effectLst>
                  <a:outerShdw blurRad="38100" dist="38100" dir="2700000" algn="tl">
                    <a:srgbClr val="FFFFFF"/>
                  </a:outerShdw>
                </a:effectLst>
                <a:ea typeface="楷体" panose="02010609060101010101" pitchFamily="49" charset="-122"/>
              </a:rPr>
              <a:t>程序代码的录入，生成源程序</a:t>
            </a:r>
            <a:r>
              <a:rPr lang="zh-CN" altLang="en-US" sz="1800" b="1" dirty="0">
                <a:solidFill>
                  <a:srgbClr val="FF66FF"/>
                </a:solidFill>
                <a:effectLst>
                  <a:outerShdw blurRad="38100" dist="38100" dir="2700000" algn="tl">
                    <a:srgbClr val="000000"/>
                  </a:outerShdw>
                </a:effectLst>
                <a:ea typeface="楷体" panose="02010609060101010101" pitchFamily="49" charset="-122"/>
              </a:rPr>
              <a:t>*</a:t>
            </a:r>
            <a:r>
              <a:rPr lang="en-US" altLang="zh-CN" sz="1800" b="1" dirty="0">
                <a:solidFill>
                  <a:srgbClr val="FF66FF"/>
                </a:solidFill>
                <a:effectLst>
                  <a:outerShdw blurRad="38100" dist="38100" dir="2700000" algn="tl">
                    <a:srgbClr val="000000"/>
                  </a:outerShdw>
                </a:effectLst>
                <a:ea typeface="楷体" panose="02010609060101010101" pitchFamily="49" charset="-122"/>
              </a:rPr>
              <a:t>.c</a:t>
            </a:r>
            <a:r>
              <a:rPr lang="zh-CN" altLang="en-US" sz="1800" b="1" dirty="0">
                <a:effectLst>
                  <a:outerShdw blurRad="38100" dist="38100" dir="2700000" algn="tl">
                    <a:srgbClr val="FFFFFF"/>
                  </a:outerShdw>
                </a:effectLst>
                <a:ea typeface="楷体" panose="02010609060101010101" pitchFamily="49" charset="-122"/>
              </a:rPr>
              <a:t>或</a:t>
            </a:r>
            <a:r>
              <a:rPr lang="zh-CN" altLang="en-US" sz="1800" b="1" dirty="0">
                <a:solidFill>
                  <a:srgbClr val="FF66FF"/>
                </a:solidFill>
                <a:effectLst>
                  <a:outerShdw blurRad="38100" dist="38100" dir="2700000" algn="tl">
                    <a:srgbClr val="000000"/>
                  </a:outerShdw>
                </a:effectLst>
                <a:ea typeface="楷体" panose="02010609060101010101" pitchFamily="49" charset="-122"/>
              </a:rPr>
              <a:t>*</a:t>
            </a:r>
            <a:r>
              <a:rPr lang="en-US" altLang="zh-CN" sz="1800" b="1" dirty="0">
                <a:solidFill>
                  <a:srgbClr val="FF66FF"/>
                </a:solidFill>
                <a:effectLst>
                  <a:outerShdw blurRad="38100" dist="38100" dir="2700000" algn="tl">
                    <a:srgbClr val="000000"/>
                  </a:outerShdw>
                </a:effectLst>
                <a:ea typeface="楷体" panose="02010609060101010101" pitchFamily="49" charset="-122"/>
              </a:rPr>
              <a:t>.</a:t>
            </a:r>
            <a:r>
              <a:rPr lang="en-US" altLang="zh-CN" sz="1800" b="1" dirty="0" err="1">
                <a:solidFill>
                  <a:srgbClr val="FF66FF"/>
                </a:solidFill>
                <a:effectLst>
                  <a:outerShdw blurRad="38100" dist="38100" dir="2700000" algn="tl">
                    <a:srgbClr val="000000"/>
                  </a:outerShdw>
                </a:effectLst>
                <a:ea typeface="楷体" panose="02010609060101010101" pitchFamily="49" charset="-122"/>
              </a:rPr>
              <a:t>cpp</a:t>
            </a:r>
            <a:endParaRPr lang="en-US" altLang="zh-CN" sz="1800" b="1" dirty="0">
              <a:solidFill>
                <a:srgbClr val="FF66FF"/>
              </a:solidFill>
              <a:effectLst>
                <a:outerShdw blurRad="38100" dist="38100" dir="2700000" algn="tl">
                  <a:srgbClr val="000000"/>
                </a:outerShdw>
              </a:effectLst>
              <a:ea typeface="楷体" panose="02010609060101010101" pitchFamily="49" charset="-122"/>
            </a:endParaRPr>
          </a:p>
        </p:txBody>
      </p:sp>
      <p:sp>
        <p:nvSpPr>
          <p:cNvPr id="741386" name="Text Box 10"/>
          <p:cNvSpPr txBox="1">
            <a:spLocks noChangeArrowheads="1"/>
          </p:cNvSpPr>
          <p:nvPr/>
        </p:nvSpPr>
        <p:spPr bwMode="auto">
          <a:xfrm>
            <a:off x="1153214" y="3011505"/>
            <a:ext cx="1408113" cy="457200"/>
          </a:xfrm>
          <a:prstGeom prst="rect">
            <a:avLst/>
          </a:prstGeom>
          <a:solidFill>
            <a:srgbClr val="FFCC99"/>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FFCC99"/>
            </a:extrusionClr>
          </a:sp3d>
        </p:spPr>
        <p:txBody>
          <a:bodyPr>
            <a:spAutoFit/>
            <a:flatTx/>
          </a:bodyPr>
          <a:lstStyle/>
          <a:p>
            <a:pPr algn="ctr">
              <a:spcBef>
                <a:spcPct val="50000"/>
              </a:spcBef>
            </a:pPr>
            <a:r>
              <a:rPr lang="zh-CN" altLang="en-US" b="1">
                <a:effectLst>
                  <a:outerShdw blurRad="38100" dist="38100" dir="2700000" algn="tl">
                    <a:srgbClr val="FFFFFF"/>
                  </a:outerShdw>
                </a:effectLst>
                <a:latin typeface="楷体" panose="02010609060101010101" pitchFamily="49" charset="-122"/>
                <a:ea typeface="楷体" panose="02010609060101010101" pitchFamily="49" charset="-122"/>
              </a:rPr>
              <a:t>编 译</a:t>
            </a:r>
            <a:endParaRPr lang="zh-CN" altLang="en-US" b="1">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87" name="Rectangle 11"/>
          <p:cNvSpPr>
            <a:spLocks noChangeArrowheads="1"/>
          </p:cNvSpPr>
          <p:nvPr/>
        </p:nvSpPr>
        <p:spPr bwMode="auto">
          <a:xfrm>
            <a:off x="2972757" y="2821210"/>
            <a:ext cx="2486752" cy="646331"/>
          </a:xfrm>
          <a:prstGeom prst="rect">
            <a:avLst/>
          </a:prstGeom>
          <a:gradFill flip="none" rotWithShape="1">
            <a:gsLst>
              <a:gs pos="0">
                <a:srgbClr val="996633">
                  <a:tint val="66000"/>
                  <a:satMod val="160000"/>
                </a:srgbClr>
              </a:gs>
              <a:gs pos="50000">
                <a:srgbClr val="996633">
                  <a:tint val="44500"/>
                  <a:satMod val="160000"/>
                </a:srgbClr>
              </a:gs>
              <a:gs pos="100000">
                <a:srgbClr val="996633">
                  <a:tint val="23500"/>
                  <a:satMod val="160000"/>
                </a:srgbClr>
              </a:gs>
            </a:gsLst>
            <a:lin ang="2700000" scaled="1"/>
            <a:tileRect/>
          </a:gradFill>
          <a:ln w="9525">
            <a:noFill/>
            <a:miter lim="800000"/>
          </a:ln>
          <a:effectLst>
            <a:outerShdw blurRad="50800" dist="38100" dir="2700000" algn="tl" rotWithShape="0">
              <a:prstClr val="black">
                <a:alpha val="40000"/>
              </a:prstClr>
            </a:outerShdw>
          </a:effectLst>
        </p:spPr>
        <p:txBody>
          <a:bodyPr wrap="square" anchor="ctr">
            <a:spAutoFit/>
          </a:bodyPr>
          <a:lstStyle/>
          <a:p>
            <a:r>
              <a:rPr lang="zh-CN" altLang="en-US" sz="1800" b="1" dirty="0">
                <a:effectLst>
                  <a:outerShdw blurRad="38100" dist="38100" dir="2700000" algn="tl">
                    <a:srgbClr val="FFFFFF"/>
                  </a:outerShdw>
                </a:effectLst>
                <a:latin typeface="+mn-lt"/>
                <a:ea typeface="楷体" panose="02010609060101010101" pitchFamily="49" charset="-122"/>
              </a:rPr>
              <a:t>语法分析查错，翻译生成目标程序</a:t>
            </a:r>
            <a:r>
              <a:rPr lang="zh-CN" altLang="en-US" sz="1800" b="1" dirty="0">
                <a:solidFill>
                  <a:srgbClr val="FF66FF"/>
                </a:solidFill>
                <a:effectLst>
                  <a:outerShdw blurRad="38100" dist="38100" dir="2700000" algn="tl">
                    <a:srgbClr val="000000"/>
                  </a:outerShdw>
                </a:effectLst>
                <a:latin typeface="+mn-lt"/>
                <a:ea typeface="楷体" panose="02010609060101010101" pitchFamily="49" charset="-122"/>
              </a:rPr>
              <a:t>*</a:t>
            </a:r>
            <a:r>
              <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rPr>
              <a:t>.</a:t>
            </a:r>
            <a:r>
              <a:rPr lang="en-US" altLang="zh-CN" sz="1800" b="1" dirty="0" err="1">
                <a:solidFill>
                  <a:srgbClr val="FF66FF"/>
                </a:solidFill>
                <a:effectLst>
                  <a:outerShdw blurRad="38100" dist="38100" dir="2700000" algn="tl">
                    <a:srgbClr val="000000"/>
                  </a:outerShdw>
                </a:effectLst>
                <a:latin typeface="+mn-lt"/>
                <a:ea typeface="楷体" panose="02010609060101010101" pitchFamily="49" charset="-122"/>
              </a:rPr>
              <a:t>obj</a:t>
            </a:r>
            <a:endPar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endParaRPr>
          </a:p>
        </p:txBody>
      </p:sp>
      <p:sp>
        <p:nvSpPr>
          <p:cNvPr id="741388" name="Text Box 12"/>
          <p:cNvSpPr txBox="1">
            <a:spLocks noChangeArrowheads="1"/>
          </p:cNvSpPr>
          <p:nvPr/>
        </p:nvSpPr>
        <p:spPr bwMode="auto">
          <a:xfrm>
            <a:off x="1126226" y="4198955"/>
            <a:ext cx="1408112" cy="457200"/>
          </a:xfrm>
          <a:prstGeom prst="rect">
            <a:avLst/>
          </a:prstGeom>
          <a:solidFill>
            <a:srgbClr val="FFFF99"/>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p>
            <a:pPr algn="ctr">
              <a:spcBef>
                <a:spcPct val="50000"/>
              </a:spcBef>
            </a:pPr>
            <a:r>
              <a:rPr lang="zh-CN" altLang="en-US" b="1">
                <a:effectLst>
                  <a:outerShdw blurRad="38100" dist="38100" dir="2700000" algn="tl">
                    <a:srgbClr val="FFFFFF"/>
                  </a:outerShdw>
                </a:effectLst>
                <a:latin typeface="楷体" panose="02010609060101010101" pitchFamily="49" charset="-122"/>
                <a:ea typeface="楷体" panose="02010609060101010101" pitchFamily="49" charset="-122"/>
              </a:rPr>
              <a:t>链 接</a:t>
            </a:r>
            <a:endParaRPr lang="zh-CN" altLang="en-US" b="1">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89" name="Rectangle 13"/>
          <p:cNvSpPr>
            <a:spLocks noChangeArrowheads="1"/>
          </p:cNvSpPr>
          <p:nvPr/>
        </p:nvSpPr>
        <p:spPr bwMode="auto">
          <a:xfrm>
            <a:off x="2966892" y="3902390"/>
            <a:ext cx="2495590" cy="923330"/>
          </a:xfrm>
          <a:prstGeom prst="rect">
            <a:avLst/>
          </a:prstGeom>
          <a:gradFill flip="none" rotWithShape="1">
            <a:gsLst>
              <a:gs pos="0">
                <a:srgbClr val="808000">
                  <a:tint val="66000"/>
                  <a:satMod val="160000"/>
                </a:srgbClr>
              </a:gs>
              <a:gs pos="50000">
                <a:srgbClr val="808000">
                  <a:tint val="44500"/>
                  <a:satMod val="160000"/>
                </a:srgbClr>
              </a:gs>
              <a:gs pos="100000">
                <a:srgbClr val="808000">
                  <a:tint val="23500"/>
                  <a:satMod val="160000"/>
                </a:srgbClr>
              </a:gs>
            </a:gsLst>
            <a:lin ang="2700000" scaled="1"/>
            <a:tileRect/>
          </a:gradFill>
          <a:ln w="9525">
            <a:noFill/>
            <a:miter lim="800000"/>
          </a:ln>
          <a:effectLst>
            <a:outerShdw blurRad="50800" dist="38100" dir="2700000" algn="tl" rotWithShape="0">
              <a:prstClr val="black">
                <a:alpha val="40000"/>
              </a:prstClr>
            </a:outerShdw>
          </a:effectLst>
        </p:spPr>
        <p:txBody>
          <a:bodyPr wrap="square" anchor="ctr">
            <a:spAutoFit/>
          </a:bodyPr>
          <a:lstStyle/>
          <a:p>
            <a:r>
              <a:rPr lang="zh-CN" altLang="en-US" sz="1800" b="1" dirty="0">
                <a:effectLst>
                  <a:outerShdw blurRad="38100" dist="38100" dir="2700000" algn="tl">
                    <a:srgbClr val="FFFFFF"/>
                  </a:outerShdw>
                </a:effectLst>
                <a:latin typeface="+mn-lt"/>
                <a:ea typeface="楷体" panose="02010609060101010101" pitchFamily="49" charset="-122"/>
              </a:rPr>
              <a:t>与其它目标程序或库链接装配</a:t>
            </a:r>
            <a:r>
              <a:rPr lang="en-US" altLang="zh-CN" sz="1800" b="1" dirty="0">
                <a:effectLst>
                  <a:outerShdw blurRad="38100" dist="38100" dir="2700000" algn="tl">
                    <a:srgbClr val="FFFFFF"/>
                  </a:outerShdw>
                </a:effectLst>
                <a:latin typeface="+mn-lt"/>
                <a:ea typeface="楷体" panose="02010609060101010101" pitchFamily="49" charset="-122"/>
              </a:rPr>
              <a:t>,</a:t>
            </a:r>
            <a:r>
              <a:rPr lang="zh-CN" altLang="en-US" sz="1800" b="1" dirty="0">
                <a:effectLst>
                  <a:outerShdw blurRad="38100" dist="38100" dir="2700000" algn="tl">
                    <a:srgbClr val="FFFFFF"/>
                  </a:outerShdw>
                </a:effectLst>
                <a:latin typeface="+mn-lt"/>
                <a:ea typeface="楷体" panose="02010609060101010101" pitchFamily="49" charset="-122"/>
              </a:rPr>
              <a:t>生成可执行程序</a:t>
            </a:r>
            <a:r>
              <a:rPr lang="zh-CN" altLang="en-US" sz="1800" b="1" dirty="0">
                <a:solidFill>
                  <a:srgbClr val="FF66FF"/>
                </a:solidFill>
                <a:effectLst>
                  <a:outerShdw blurRad="38100" dist="38100" dir="2700000" algn="tl">
                    <a:srgbClr val="000000"/>
                  </a:outerShdw>
                </a:effectLst>
                <a:latin typeface="+mn-lt"/>
                <a:ea typeface="楷体" panose="02010609060101010101" pitchFamily="49" charset="-122"/>
              </a:rPr>
              <a:t>*</a:t>
            </a:r>
            <a:r>
              <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rPr>
              <a:t>.exe</a:t>
            </a:r>
            <a:endPar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endParaRPr>
          </a:p>
        </p:txBody>
      </p:sp>
      <p:sp>
        <p:nvSpPr>
          <p:cNvPr id="741390" name="Text Box 14"/>
          <p:cNvSpPr txBox="1">
            <a:spLocks noChangeArrowheads="1"/>
          </p:cNvSpPr>
          <p:nvPr/>
        </p:nvSpPr>
        <p:spPr bwMode="auto">
          <a:xfrm>
            <a:off x="1142101" y="5400692"/>
            <a:ext cx="1408112" cy="457200"/>
          </a:xfrm>
          <a:prstGeom prst="rect">
            <a:avLst/>
          </a:prstGeom>
          <a:solidFill>
            <a:srgbClr val="FF66FF"/>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FF66FF"/>
            </a:extrusionClr>
          </a:sp3d>
        </p:spPr>
        <p:txBody>
          <a:bodyPr>
            <a:spAutoFit/>
            <a:flatTx/>
          </a:bodyPr>
          <a:lstStyle/>
          <a:p>
            <a:pPr algn="ctr">
              <a:spcBef>
                <a:spcPct val="50000"/>
              </a:spcBef>
            </a:pPr>
            <a:r>
              <a:rPr lang="zh-CN" altLang="en-US" b="1">
                <a:effectLst>
                  <a:outerShdw blurRad="38100" dist="38100" dir="2700000" algn="tl">
                    <a:srgbClr val="FFFFFF"/>
                  </a:outerShdw>
                </a:effectLst>
                <a:latin typeface="楷体" panose="02010609060101010101" pitchFamily="49" charset="-122"/>
                <a:ea typeface="楷体" panose="02010609060101010101" pitchFamily="49" charset="-122"/>
              </a:rPr>
              <a:t>运 行</a:t>
            </a:r>
            <a:endParaRPr lang="zh-CN" altLang="en-US" b="1">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91" name="AutoShape 15"/>
          <p:cNvSpPr>
            <a:spLocks noChangeArrowheads="1"/>
          </p:cNvSpPr>
          <p:nvPr/>
        </p:nvSpPr>
        <p:spPr bwMode="auto">
          <a:xfrm>
            <a:off x="1781863" y="2343167"/>
            <a:ext cx="317500" cy="603250"/>
          </a:xfrm>
          <a:prstGeom prst="downArrow">
            <a:avLst>
              <a:gd name="adj1" fmla="val 50000"/>
              <a:gd name="adj2" fmla="val 47500"/>
            </a:avLst>
          </a:prstGeom>
          <a:solidFill>
            <a:srgbClr val="33CCCC"/>
          </a:solidFill>
          <a:ln w="9525">
            <a:solidFill>
              <a:schemeClr val="tx1"/>
            </a:solidFill>
            <a:miter lim="800000"/>
          </a:ln>
          <a:effectLst>
            <a:outerShdw dist="35921" dir="2700000" algn="ctr" rotWithShape="0">
              <a:schemeClr val="bg2">
                <a:alpha val="50000"/>
              </a:schemeClr>
            </a:outerShdw>
          </a:effectLst>
        </p:spPr>
        <p:txBody>
          <a:bodyPr vert="eaVert" wrap="none" anchor="ctr"/>
          <a:lstStyle/>
          <a:p>
            <a:endParaRPr lang="zh-CN" altLang="en-US"/>
          </a:p>
        </p:txBody>
      </p:sp>
      <p:sp>
        <p:nvSpPr>
          <p:cNvPr id="741392" name="AutoShape 16"/>
          <p:cNvSpPr>
            <a:spLocks noChangeArrowheads="1"/>
          </p:cNvSpPr>
          <p:nvPr/>
        </p:nvSpPr>
        <p:spPr bwMode="auto">
          <a:xfrm>
            <a:off x="1769163" y="3487755"/>
            <a:ext cx="317500" cy="603250"/>
          </a:xfrm>
          <a:prstGeom prst="downArrow">
            <a:avLst>
              <a:gd name="adj1" fmla="val 50000"/>
              <a:gd name="adj2" fmla="val 47500"/>
            </a:avLst>
          </a:prstGeom>
          <a:solidFill>
            <a:srgbClr val="FF9966"/>
          </a:solidFill>
          <a:ln w="9525">
            <a:solidFill>
              <a:schemeClr val="tx1"/>
            </a:solidFill>
            <a:miter lim="800000"/>
          </a:ln>
          <a:effectLst>
            <a:outerShdw dist="35921" dir="2700000" algn="ctr" rotWithShape="0">
              <a:schemeClr val="bg2">
                <a:alpha val="50000"/>
              </a:schemeClr>
            </a:outerShdw>
          </a:effectLst>
        </p:spPr>
        <p:txBody>
          <a:bodyPr vert="eaVert" wrap="none" anchor="ctr"/>
          <a:lstStyle/>
          <a:p>
            <a:endParaRPr lang="zh-CN" altLang="en-US"/>
          </a:p>
        </p:txBody>
      </p:sp>
      <p:sp>
        <p:nvSpPr>
          <p:cNvPr id="741393" name="AutoShape 17"/>
          <p:cNvSpPr>
            <a:spLocks noChangeArrowheads="1"/>
          </p:cNvSpPr>
          <p:nvPr/>
        </p:nvSpPr>
        <p:spPr bwMode="auto">
          <a:xfrm>
            <a:off x="1770751" y="4675205"/>
            <a:ext cx="317500" cy="603250"/>
          </a:xfrm>
          <a:prstGeom prst="downArrow">
            <a:avLst>
              <a:gd name="adj1" fmla="val 50000"/>
              <a:gd name="adj2" fmla="val 47500"/>
            </a:avLst>
          </a:prstGeom>
          <a:solidFill>
            <a:srgbClr val="FFFF99"/>
          </a:solidFill>
          <a:ln w="9525">
            <a:solidFill>
              <a:schemeClr val="tx1"/>
            </a:solidFill>
            <a:miter lim="800000"/>
          </a:ln>
          <a:effectLst>
            <a:outerShdw dist="35921" dir="2700000" algn="ctr" rotWithShape="0">
              <a:schemeClr val="bg2">
                <a:alpha val="50000"/>
              </a:schemeClr>
            </a:outerShdw>
          </a:effectLst>
        </p:spPr>
        <p:txBody>
          <a:bodyPr vert="eaVert" wrap="none" anchor="ctr"/>
          <a:lstStyle/>
          <a:p>
            <a:endParaRPr lang="zh-CN" altLang="en-US"/>
          </a:p>
        </p:txBody>
      </p:sp>
      <p:sp>
        <p:nvSpPr>
          <p:cNvPr id="741450" name="Rectangle 74"/>
          <p:cNvSpPr>
            <a:spLocks noChangeArrowheads="1"/>
          </p:cNvSpPr>
          <p:nvPr/>
        </p:nvSpPr>
        <p:spPr bwMode="auto">
          <a:xfrm>
            <a:off x="1100218" y="857232"/>
            <a:ext cx="2162772" cy="369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t" anchorCtr="0">
            <a:spAutoFit/>
          </a:bodyPr>
          <a:lstStyle/>
          <a:p>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  </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编写</a:t>
            </a:r>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程序的步骤</a:t>
            </a:r>
            <a:r>
              <a:rPr lang="zh-CN" altLang="en-US" sz="1800" dirty="0">
                <a:solidFill>
                  <a:srgbClr val="C00000"/>
                </a:solidFill>
                <a:latin typeface="微软雅黑" panose="020B0503020204020204" charset="-122"/>
                <a:ea typeface="微软雅黑" panose="020B0503020204020204" charset="-122"/>
              </a:rPr>
              <a:t> </a:t>
            </a:r>
            <a:endParaRPr lang="zh-CN" altLang="en-US" sz="1800" dirty="0">
              <a:solidFill>
                <a:srgbClr val="C00000"/>
              </a:solidFill>
              <a:latin typeface="微软雅黑" panose="020B0503020204020204" charset="-122"/>
              <a:ea typeface="微软雅黑" panose="020B0503020204020204" charset="-122"/>
            </a:endParaRPr>
          </a:p>
        </p:txBody>
      </p:sp>
      <p:grpSp>
        <p:nvGrpSpPr>
          <p:cNvPr id="741453" name="Group 77"/>
          <p:cNvGrpSpPr/>
          <p:nvPr/>
        </p:nvGrpSpPr>
        <p:grpSpPr bwMode="auto">
          <a:xfrm>
            <a:off x="-2102" y="0"/>
            <a:ext cx="446088" cy="6858000"/>
            <a:chOff x="0" y="0"/>
            <a:chExt cx="281" cy="4320"/>
          </a:xfrm>
        </p:grpSpPr>
        <p:sp>
          <p:nvSpPr>
            <p:cNvPr id="741454"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41455"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80" name="组合 79"/>
          <p:cNvGrpSpPr/>
          <p:nvPr/>
        </p:nvGrpSpPr>
        <p:grpSpPr>
          <a:xfrm>
            <a:off x="6469332" y="857233"/>
            <a:ext cx="4451204" cy="5786035"/>
            <a:chOff x="4342265" y="857232"/>
            <a:chExt cx="4451204" cy="5786035"/>
          </a:xfrm>
        </p:grpSpPr>
        <p:grpSp>
          <p:nvGrpSpPr>
            <p:cNvPr id="79" name="组合 78"/>
            <p:cNvGrpSpPr/>
            <p:nvPr/>
          </p:nvGrpSpPr>
          <p:grpSpPr>
            <a:xfrm>
              <a:off x="4342265" y="857232"/>
              <a:ext cx="4451204" cy="5786035"/>
              <a:chOff x="4342265" y="857232"/>
              <a:chExt cx="4451204" cy="5786035"/>
            </a:xfrm>
          </p:grpSpPr>
          <p:grpSp>
            <p:nvGrpSpPr>
              <p:cNvPr id="741397" name="Group 21"/>
              <p:cNvGrpSpPr/>
              <p:nvPr/>
            </p:nvGrpSpPr>
            <p:grpSpPr bwMode="auto">
              <a:xfrm>
                <a:off x="4342265" y="857232"/>
                <a:ext cx="4451204" cy="5786035"/>
                <a:chOff x="5821" y="1581"/>
                <a:chExt cx="4505" cy="7021"/>
              </a:xfrm>
            </p:grpSpPr>
            <p:grpSp>
              <p:nvGrpSpPr>
                <p:cNvPr id="741398" name="Group 22"/>
                <p:cNvGrpSpPr/>
                <p:nvPr/>
              </p:nvGrpSpPr>
              <p:grpSpPr bwMode="auto">
                <a:xfrm>
                  <a:off x="5821" y="2214"/>
                  <a:ext cx="4505" cy="6388"/>
                  <a:chOff x="5821" y="2139"/>
                  <a:chExt cx="4505" cy="6388"/>
                </a:xfrm>
              </p:grpSpPr>
              <p:sp>
                <p:nvSpPr>
                  <p:cNvPr id="741399" name="Text Box 23"/>
                  <p:cNvSpPr txBox="1">
                    <a:spLocks noChangeArrowheads="1"/>
                  </p:cNvSpPr>
                  <p:nvPr/>
                </p:nvSpPr>
                <p:spPr bwMode="auto">
                  <a:xfrm>
                    <a:off x="7290" y="2139"/>
                    <a:ext cx="1080" cy="407"/>
                  </a:xfrm>
                  <a:prstGeom prst="rect">
                    <a:avLst/>
                  </a:prstGeom>
                  <a:gradFill flip="none" rotWithShape="1">
                    <a:gsLst>
                      <a:gs pos="0">
                        <a:srgbClr val="FF99CC">
                          <a:shade val="30000"/>
                          <a:satMod val="115000"/>
                        </a:srgbClr>
                      </a:gs>
                      <a:gs pos="50000">
                        <a:srgbClr val="FF99CC">
                          <a:shade val="67500"/>
                          <a:satMod val="115000"/>
                        </a:srgbClr>
                      </a:gs>
                      <a:gs pos="100000">
                        <a:srgbClr val="FF99CC">
                          <a:shade val="100000"/>
                          <a:satMod val="115000"/>
                        </a:srgbClr>
                      </a:gs>
                    </a:gsLst>
                    <a:lin ang="2700000" scaled="1"/>
                    <a:tileRect/>
                  </a:gradFill>
                  <a:ln w="9525">
                    <a:noFill/>
                    <a:miter lim="800000"/>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prst="relaxedInset"/>
                  </a:sp3d>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r>
                      <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innerShdw blurRad="63500" dist="50800" dir="13500000">
                            <a:prstClr val="black">
                              <a:alpha val="50000"/>
                            </a:prstClr>
                          </a:innerShdw>
                        </a:effectLst>
                        <a:latin typeface="楷体" panose="02010609060101010101" pitchFamily="49" charset="-122"/>
                        <a:ea typeface="楷体" panose="02010609060101010101" pitchFamily="49" charset="-122"/>
                      </a:rPr>
                      <a:t>开 始</a:t>
                    </a:r>
                    <a:endPar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0" name="Text Box 24"/>
                  <p:cNvSpPr txBox="1">
                    <a:spLocks noChangeArrowheads="1"/>
                  </p:cNvSpPr>
                  <p:nvPr/>
                </p:nvSpPr>
                <p:spPr bwMode="auto">
                  <a:xfrm>
                    <a:off x="7290" y="2847"/>
                    <a:ext cx="1080" cy="401"/>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编 辑</a:t>
                    </a:r>
                    <a:endPar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1" name="Text Box 25"/>
                  <p:cNvSpPr txBox="1">
                    <a:spLocks noChangeArrowheads="1"/>
                  </p:cNvSpPr>
                  <p:nvPr/>
                </p:nvSpPr>
                <p:spPr bwMode="auto">
                  <a:xfrm>
                    <a:off x="7290" y="3581"/>
                    <a:ext cx="1080" cy="3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编 译</a:t>
                    </a:r>
                    <a:endPar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nvGrpSpPr>
                  <p:cNvPr id="741402" name="Group 26"/>
                  <p:cNvGrpSpPr/>
                  <p:nvPr/>
                </p:nvGrpSpPr>
                <p:grpSpPr bwMode="auto">
                  <a:xfrm>
                    <a:off x="7118" y="4312"/>
                    <a:ext cx="1440" cy="489"/>
                    <a:chOff x="7133" y="4567"/>
                    <a:chExt cx="1440" cy="489"/>
                  </a:xfrm>
                </p:grpSpPr>
                <p:sp>
                  <p:nvSpPr>
                    <p:cNvPr id="741403" name="AutoShape 27"/>
                    <p:cNvSpPr>
                      <a:spLocks noChangeArrowheads="1"/>
                    </p:cNvSpPr>
                    <p:nvPr/>
                  </p:nvSpPr>
                  <p:spPr bwMode="auto">
                    <a:xfrm>
                      <a:off x="7133" y="4567"/>
                      <a:ext cx="1440" cy="468"/>
                    </a:xfrm>
                    <a:prstGeom prst="diamond">
                      <a:avLst/>
                    </a:prstGeom>
                  </p:spPr>
                  <p:style>
                    <a:lnRef idx="1">
                      <a:schemeClr val="accent2"/>
                    </a:lnRef>
                    <a:fillRef idx="2">
                      <a:schemeClr val="accent2"/>
                    </a:fillRef>
                    <a:effectRef idx="1">
                      <a:schemeClr val="accent2"/>
                    </a:effectRef>
                    <a:fontRef idx="minor">
                      <a:schemeClr val="dk1"/>
                    </a:fontRef>
                  </p:style>
                  <p:txBody>
                    <a:bodyPr/>
                    <a:lstStyle/>
                    <a:p>
                      <a:endParaRPr lang="zh-CN" altLang="en-US" b="1">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4" name="Text Box 28"/>
                    <p:cNvSpPr txBox="1">
                      <a:spLocks noChangeArrowheads="1"/>
                    </p:cNvSpPr>
                    <p:nvPr/>
                  </p:nvSpPr>
                  <p:spPr bwMode="auto">
                    <a:xfrm>
                      <a:off x="7493" y="4588"/>
                      <a:ext cx="900" cy="468"/>
                    </a:xfrm>
                    <a:prstGeom prst="rect">
                      <a:avLst/>
                    </a:prstGeom>
                    <a:noFill/>
                    <a:ln w="9525">
                      <a:noFill/>
                      <a:miter lim="800000"/>
                    </a:ln>
                    <a:effectLst/>
                  </p:spPr>
                  <p:txBody>
                    <a:bodyPr/>
                    <a:lstStyle/>
                    <a:p>
                      <a:pPr algn="just" eaLnBrk="0" hangingPunct="0"/>
                      <a:r>
                        <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rPr>
                        <a:t>有错？</a:t>
                      </a:r>
                      <a:endPar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sp>
                <p:nvSpPr>
                  <p:cNvPr id="741405" name="Text Box 29"/>
                  <p:cNvSpPr txBox="1">
                    <a:spLocks noChangeArrowheads="1"/>
                  </p:cNvSpPr>
                  <p:nvPr/>
                </p:nvSpPr>
                <p:spPr bwMode="auto">
                  <a:xfrm>
                    <a:off x="7290" y="5121"/>
                    <a:ext cx="1080" cy="408"/>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a:effectLst>
                          <a:innerShdw blurRad="63500" dist="50800" dir="13500000">
                            <a:prstClr val="black">
                              <a:alpha val="50000"/>
                            </a:prstClr>
                          </a:innerShdw>
                        </a:effectLst>
                        <a:latin typeface="楷体" panose="02010609060101010101" pitchFamily="49" charset="-122"/>
                        <a:ea typeface="楷体" panose="02010609060101010101" pitchFamily="49" charset="-122"/>
                      </a:rPr>
                      <a:t>链 接</a:t>
                    </a:r>
                    <a:endParaRPr lang="zh-CN" altLang="en-US" sz="1600" b="1">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6" name="Text Box 30"/>
                  <p:cNvSpPr txBox="1">
                    <a:spLocks noChangeArrowheads="1"/>
                  </p:cNvSpPr>
                  <p:nvPr/>
                </p:nvSpPr>
                <p:spPr bwMode="auto">
                  <a:xfrm>
                    <a:off x="7290" y="6656"/>
                    <a:ext cx="1080" cy="381"/>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执 行</a:t>
                    </a:r>
                    <a:endPar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nvGrpSpPr>
                  <p:cNvPr id="741407" name="Group 31"/>
                  <p:cNvGrpSpPr/>
                  <p:nvPr/>
                </p:nvGrpSpPr>
                <p:grpSpPr bwMode="auto">
                  <a:xfrm>
                    <a:off x="7141" y="7366"/>
                    <a:ext cx="1446" cy="495"/>
                    <a:chOff x="7141" y="7801"/>
                    <a:chExt cx="1446" cy="495"/>
                  </a:xfrm>
                </p:grpSpPr>
                <p:sp>
                  <p:nvSpPr>
                    <p:cNvPr id="741408" name="AutoShape 32"/>
                    <p:cNvSpPr>
                      <a:spLocks noChangeArrowheads="1"/>
                    </p:cNvSpPr>
                    <p:nvPr/>
                  </p:nvSpPr>
                  <p:spPr bwMode="auto">
                    <a:xfrm>
                      <a:off x="7141" y="7801"/>
                      <a:ext cx="1440" cy="468"/>
                    </a:xfrm>
                    <a:prstGeom prst="diamond">
                      <a:avLst/>
                    </a:prstGeom>
                  </p:spPr>
                  <p:style>
                    <a:lnRef idx="1">
                      <a:schemeClr val="accent2"/>
                    </a:lnRef>
                    <a:fillRef idx="2">
                      <a:schemeClr val="accent2"/>
                    </a:fillRef>
                    <a:effectRef idx="1">
                      <a:schemeClr val="accent2"/>
                    </a:effectRef>
                    <a:fontRef idx="minor">
                      <a:schemeClr val="dk1"/>
                    </a:fontRef>
                  </p:style>
                  <p:txBody>
                    <a:bodyPr/>
                    <a:lstStyle/>
                    <a:p>
                      <a:endParaRPr lang="zh-CN" altLang="en-US"/>
                    </a:p>
                  </p:txBody>
                </p:sp>
                <p:sp>
                  <p:nvSpPr>
                    <p:cNvPr id="741409" name="Text Box 33"/>
                    <p:cNvSpPr txBox="1">
                      <a:spLocks noChangeArrowheads="1"/>
                    </p:cNvSpPr>
                    <p:nvPr/>
                  </p:nvSpPr>
                  <p:spPr bwMode="auto">
                    <a:xfrm>
                      <a:off x="7327" y="7828"/>
                      <a:ext cx="1260" cy="468"/>
                    </a:xfrm>
                    <a:prstGeom prst="rect">
                      <a:avLst/>
                    </a:prstGeom>
                    <a:noFill/>
                    <a:ln w="9525">
                      <a:noFill/>
                      <a:miter lim="800000"/>
                    </a:ln>
                    <a:effectLst/>
                  </p:spPr>
                  <p:txBody>
                    <a:bodyPr/>
                    <a:lstStyle/>
                    <a:p>
                      <a:pPr algn="just" eaLnBrk="0" hangingPunct="0"/>
                      <a:r>
                        <a:rPr lang="zh-CN" altLang="en-US" sz="1600" b="1" dirty="0">
                          <a:solidFill>
                            <a:srgbClr val="C00000"/>
                          </a:solidFill>
                          <a:latin typeface="楷体" panose="02010609060101010101" pitchFamily="49" charset="-122"/>
                          <a:ea typeface="楷体" panose="02010609060101010101" pitchFamily="49" charset="-122"/>
                        </a:rPr>
                        <a:t>结果正确？</a:t>
                      </a:r>
                      <a:endParaRPr lang="zh-CN" altLang="en-US" sz="1600" b="1" dirty="0">
                        <a:solidFill>
                          <a:srgbClr val="C00000"/>
                        </a:solidFill>
                        <a:latin typeface="楷体" panose="02010609060101010101" pitchFamily="49" charset="-122"/>
                        <a:ea typeface="楷体" panose="02010609060101010101" pitchFamily="49" charset="-122"/>
                      </a:endParaRPr>
                    </a:p>
                  </p:txBody>
                </p:sp>
              </p:grpSp>
              <p:sp>
                <p:nvSpPr>
                  <p:cNvPr id="741410" name="Text Box 34"/>
                  <p:cNvSpPr txBox="1">
                    <a:spLocks noChangeArrowheads="1"/>
                  </p:cNvSpPr>
                  <p:nvPr/>
                </p:nvSpPr>
                <p:spPr bwMode="auto">
                  <a:xfrm>
                    <a:off x="7326" y="8146"/>
                    <a:ext cx="1080" cy="381"/>
                  </a:xfrm>
                  <a:prstGeom prst="rect">
                    <a:avLst/>
                  </a:prstGeom>
                  <a:gradFill flip="none" rotWithShape="1">
                    <a:gsLst>
                      <a:gs pos="0">
                        <a:srgbClr val="FF99CC">
                          <a:shade val="30000"/>
                          <a:satMod val="115000"/>
                        </a:srgbClr>
                      </a:gs>
                      <a:gs pos="50000">
                        <a:srgbClr val="FF99CC">
                          <a:shade val="67500"/>
                          <a:satMod val="115000"/>
                        </a:srgbClr>
                      </a:gs>
                      <a:gs pos="100000">
                        <a:srgbClr val="FF99CC">
                          <a:shade val="100000"/>
                          <a:satMod val="115000"/>
                        </a:srgbClr>
                      </a:gs>
                    </a:gsLst>
                    <a:lin ang="2700000" scaled="1"/>
                    <a:tileRect/>
                  </a:gradFill>
                  <a:ln w="9525">
                    <a:solidFill>
                      <a:srgbClr val="000000"/>
                    </a:solidFill>
                    <a:miter lim="800000"/>
                  </a:ln>
                  <a:effectLst>
                    <a:outerShdw blurRad="50800" dist="38100" dir="2700000" algn="tl" rotWithShape="0">
                      <a:prstClr val="black">
                        <a:alpha val="40000"/>
                      </a:prstClr>
                    </a:outerShdw>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r>
                      <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 panose="02010609060101010101" pitchFamily="49" charset="-122"/>
                        <a:ea typeface="楷体" panose="02010609060101010101" pitchFamily="49" charset="-122"/>
                      </a:rPr>
                      <a:t>结 束</a:t>
                    </a:r>
                    <a:endPar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 panose="02010609060101010101" pitchFamily="49" charset="-122"/>
                      <a:ea typeface="楷体" panose="02010609060101010101" pitchFamily="49" charset="-122"/>
                    </a:endParaRPr>
                  </a:p>
                </p:txBody>
              </p:sp>
              <p:grpSp>
                <p:nvGrpSpPr>
                  <p:cNvPr id="741411" name="Group 35"/>
                  <p:cNvGrpSpPr/>
                  <p:nvPr/>
                </p:nvGrpSpPr>
                <p:grpSpPr bwMode="auto">
                  <a:xfrm>
                    <a:off x="8910" y="2980"/>
                    <a:ext cx="1380" cy="780"/>
                    <a:chOff x="8910" y="2980"/>
                    <a:chExt cx="1380" cy="780"/>
                  </a:xfrm>
                </p:grpSpPr>
                <p:sp>
                  <p:nvSpPr>
                    <p:cNvPr id="741412" name="Oval 36"/>
                    <p:cNvSpPr>
                      <a:spLocks noChangeArrowheads="1"/>
                    </p:cNvSpPr>
                    <p:nvPr/>
                  </p:nvSpPr>
                  <p:spPr bwMode="auto">
                    <a:xfrm>
                      <a:off x="8910" y="2980"/>
                      <a:ext cx="1380" cy="780"/>
                    </a:xfrm>
                    <a:prstGeom prst="ellipse">
                      <a:avLst/>
                    </a:prstGeom>
                    <a:solidFill>
                      <a:srgbClr val="CCFFCC"/>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13" name="Text Box 37"/>
                    <p:cNvSpPr txBox="1">
                      <a:spLocks noChangeArrowheads="1"/>
                    </p:cNvSpPr>
                    <p:nvPr/>
                  </p:nvSpPr>
                  <p:spPr bwMode="auto">
                    <a:xfrm>
                      <a:off x="9012" y="3187"/>
                      <a:ext cx="1260" cy="468"/>
                    </a:xfrm>
                    <a:prstGeom prst="rect">
                      <a:avLst/>
                    </a:prstGeom>
                    <a:noFill/>
                    <a:ln w="9525">
                      <a:noFill/>
                      <a:miter lim="800000"/>
                    </a:ln>
                    <a:effectLst/>
                  </p:spPr>
                  <p:txBody>
                    <a:bodyPr/>
                    <a:lstStyle/>
                    <a:p>
                      <a:pPr algn="just" eaLnBrk="0" hangingPunct="0"/>
                      <a:r>
                        <a:rPr lang="zh-CN" altLang="en-US" sz="1400" b="1" dirty="0">
                          <a:latin typeface="+mn-lt"/>
                          <a:ea typeface="楷体" panose="02010609060101010101" pitchFamily="49" charset="-122"/>
                        </a:rPr>
                        <a:t>源程序</a:t>
                      </a:r>
                      <a:r>
                        <a:rPr lang="en-US" altLang="zh-CN" sz="1400" b="1" dirty="0" err="1">
                          <a:latin typeface="+mn-lt"/>
                          <a:ea typeface="楷体" panose="02010609060101010101" pitchFamily="49" charset="-122"/>
                        </a:rPr>
                        <a:t>file.c</a:t>
                      </a:r>
                      <a:endParaRPr lang="en-US" altLang="zh-CN" sz="1400" b="1" dirty="0">
                        <a:latin typeface="+mn-lt"/>
                        <a:ea typeface="楷体" panose="02010609060101010101" pitchFamily="49" charset="-122"/>
                      </a:endParaRPr>
                    </a:p>
                  </p:txBody>
                </p:sp>
              </p:grpSp>
              <p:grpSp>
                <p:nvGrpSpPr>
                  <p:cNvPr id="741414" name="Group 38"/>
                  <p:cNvGrpSpPr/>
                  <p:nvPr/>
                </p:nvGrpSpPr>
                <p:grpSpPr bwMode="auto">
                  <a:xfrm>
                    <a:off x="8946" y="4193"/>
                    <a:ext cx="1380" cy="884"/>
                    <a:chOff x="8946" y="4193"/>
                    <a:chExt cx="1380" cy="884"/>
                  </a:xfrm>
                </p:grpSpPr>
                <p:sp>
                  <p:nvSpPr>
                    <p:cNvPr id="741415" name="Oval 39"/>
                    <p:cNvSpPr>
                      <a:spLocks noChangeArrowheads="1"/>
                    </p:cNvSpPr>
                    <p:nvPr/>
                  </p:nvSpPr>
                  <p:spPr bwMode="auto">
                    <a:xfrm>
                      <a:off x="8946" y="4193"/>
                      <a:ext cx="1380" cy="780"/>
                    </a:xfrm>
                    <a:prstGeom prst="ellipse">
                      <a:avLst/>
                    </a:prstGeom>
                    <a:solidFill>
                      <a:srgbClr val="FFFF99"/>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16" name="Text Box 40"/>
                    <p:cNvSpPr txBox="1">
                      <a:spLocks noChangeArrowheads="1"/>
                    </p:cNvSpPr>
                    <p:nvPr/>
                  </p:nvSpPr>
                  <p:spPr bwMode="auto">
                    <a:xfrm>
                      <a:off x="9168" y="4297"/>
                      <a:ext cx="1065" cy="780"/>
                    </a:xfrm>
                    <a:prstGeom prst="rect">
                      <a:avLst/>
                    </a:prstGeom>
                    <a:noFill/>
                    <a:ln w="9525">
                      <a:noFill/>
                      <a:miter lim="800000"/>
                    </a:ln>
                    <a:effectLst/>
                  </p:spPr>
                  <p:txBody>
                    <a:bodyPr/>
                    <a:lstStyle/>
                    <a:p>
                      <a:pPr algn="just" eaLnBrk="0" hangingPunct="0"/>
                      <a:r>
                        <a:rPr lang="zh-CN" altLang="en-US" sz="1400" b="1" dirty="0">
                          <a:latin typeface="+mn-lt"/>
                          <a:ea typeface="楷体" panose="02010609060101010101" pitchFamily="49" charset="-122"/>
                        </a:rPr>
                        <a:t>目标程序</a:t>
                      </a:r>
                      <a:endParaRPr lang="zh-CN" altLang="en-US" sz="1400" b="1" dirty="0">
                        <a:latin typeface="+mn-lt"/>
                        <a:ea typeface="楷体" panose="02010609060101010101" pitchFamily="49" charset="-122"/>
                      </a:endParaRPr>
                    </a:p>
                    <a:p>
                      <a:pPr algn="just" eaLnBrk="0" hangingPunct="0"/>
                      <a:r>
                        <a:rPr lang="en-US" altLang="zh-CN" sz="1400" b="1" dirty="0">
                          <a:latin typeface="+mn-lt"/>
                          <a:ea typeface="楷体" panose="02010609060101010101" pitchFamily="49" charset="-122"/>
                        </a:rPr>
                        <a:t>file.obj</a:t>
                      </a:r>
                      <a:endParaRPr lang="en-US" altLang="zh-CN" sz="1400" b="1" dirty="0">
                        <a:latin typeface="+mn-lt"/>
                        <a:ea typeface="楷体" panose="02010609060101010101" pitchFamily="49" charset="-122"/>
                      </a:endParaRPr>
                    </a:p>
                  </p:txBody>
                </p:sp>
              </p:grpSp>
              <p:grpSp>
                <p:nvGrpSpPr>
                  <p:cNvPr id="741417" name="Group 41"/>
                  <p:cNvGrpSpPr/>
                  <p:nvPr/>
                </p:nvGrpSpPr>
                <p:grpSpPr bwMode="auto">
                  <a:xfrm>
                    <a:off x="5888" y="4610"/>
                    <a:ext cx="1380" cy="780"/>
                    <a:chOff x="5888" y="4610"/>
                    <a:chExt cx="1380" cy="780"/>
                  </a:xfrm>
                </p:grpSpPr>
                <p:sp>
                  <p:nvSpPr>
                    <p:cNvPr id="741418" name="Oval 42"/>
                    <p:cNvSpPr>
                      <a:spLocks noChangeArrowheads="1"/>
                    </p:cNvSpPr>
                    <p:nvPr/>
                  </p:nvSpPr>
                  <p:spPr bwMode="auto">
                    <a:xfrm>
                      <a:off x="5888" y="4610"/>
                      <a:ext cx="1380" cy="780"/>
                    </a:xfrm>
                    <a:prstGeom prst="ellipse">
                      <a:avLst/>
                    </a:prstGeom>
                    <a:solidFill>
                      <a:srgbClr val="00FFFF"/>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19" name="Text Box 43"/>
                    <p:cNvSpPr txBox="1">
                      <a:spLocks noChangeArrowheads="1"/>
                    </p:cNvSpPr>
                    <p:nvPr/>
                  </p:nvSpPr>
                  <p:spPr bwMode="auto">
                    <a:xfrm>
                      <a:off x="5981" y="4705"/>
                      <a:ext cx="1251" cy="675"/>
                    </a:xfrm>
                    <a:prstGeom prst="rect">
                      <a:avLst/>
                    </a:prstGeom>
                    <a:noFill/>
                    <a:ln w="9525">
                      <a:noFill/>
                      <a:miter lim="800000"/>
                    </a:ln>
                    <a:effectLst/>
                  </p:spPr>
                  <p:txBody>
                    <a:bodyPr/>
                    <a:lstStyle/>
                    <a:p>
                      <a:pPr algn="just" eaLnBrk="0" hangingPunct="0"/>
                      <a:r>
                        <a:rPr lang="zh-CN" altLang="en-US" sz="14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库函数和其它目标程序</a:t>
                      </a:r>
                      <a:endParaRPr lang="zh-CN" altLang="en-US" sz="14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a:p>
                      <a:pPr algn="ctr" eaLnBrk="0" hangingPunct="0"/>
                      <a:endParaRPr lang="en-US" altLang="zh-CN"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sp>
                <p:nvSpPr>
                  <p:cNvPr id="741420" name="Line 44"/>
                  <p:cNvSpPr>
                    <a:spLocks noChangeShapeType="1"/>
                  </p:cNvSpPr>
                  <p:nvPr/>
                </p:nvSpPr>
                <p:spPr bwMode="auto">
                  <a:xfrm>
                    <a:off x="7830" y="2529"/>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1" name="Line 45"/>
                  <p:cNvSpPr>
                    <a:spLocks noChangeShapeType="1"/>
                  </p:cNvSpPr>
                  <p:nvPr/>
                </p:nvSpPr>
                <p:spPr bwMode="auto">
                  <a:xfrm>
                    <a:off x="7830" y="3257"/>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2" name="Line 46"/>
                  <p:cNvSpPr>
                    <a:spLocks noChangeShapeType="1"/>
                  </p:cNvSpPr>
                  <p:nvPr/>
                </p:nvSpPr>
                <p:spPr bwMode="auto">
                  <a:xfrm>
                    <a:off x="7830" y="3996"/>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3" name="Line 47"/>
                  <p:cNvSpPr>
                    <a:spLocks noChangeShapeType="1"/>
                  </p:cNvSpPr>
                  <p:nvPr/>
                </p:nvSpPr>
                <p:spPr bwMode="auto">
                  <a:xfrm>
                    <a:off x="7845" y="5555"/>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5" name="Line 49"/>
                  <p:cNvSpPr>
                    <a:spLocks noChangeShapeType="1"/>
                  </p:cNvSpPr>
                  <p:nvPr/>
                </p:nvSpPr>
                <p:spPr bwMode="auto">
                  <a:xfrm>
                    <a:off x="8385" y="3037"/>
                    <a:ext cx="633" cy="117"/>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6" name="Line 50"/>
                  <p:cNvSpPr>
                    <a:spLocks noChangeShapeType="1"/>
                  </p:cNvSpPr>
                  <p:nvPr/>
                </p:nvSpPr>
                <p:spPr bwMode="auto">
                  <a:xfrm flipH="1">
                    <a:off x="8370" y="3500"/>
                    <a:ext cx="576" cy="260"/>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7" name="Line 51"/>
                  <p:cNvSpPr>
                    <a:spLocks noChangeShapeType="1"/>
                  </p:cNvSpPr>
                  <p:nvPr/>
                </p:nvSpPr>
                <p:spPr bwMode="auto">
                  <a:xfrm>
                    <a:off x="8367" y="3847"/>
                    <a:ext cx="723" cy="520"/>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8" name="Line 52"/>
                  <p:cNvSpPr>
                    <a:spLocks noChangeShapeType="1"/>
                  </p:cNvSpPr>
                  <p:nvPr/>
                </p:nvSpPr>
                <p:spPr bwMode="auto">
                  <a:xfrm flipH="1">
                    <a:off x="8370" y="4800"/>
                    <a:ext cx="660" cy="564"/>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9" name="Line 53"/>
                  <p:cNvSpPr>
                    <a:spLocks noChangeShapeType="1"/>
                  </p:cNvSpPr>
                  <p:nvPr/>
                </p:nvSpPr>
                <p:spPr bwMode="auto">
                  <a:xfrm flipH="1" flipV="1">
                    <a:off x="8367" y="5407"/>
                    <a:ext cx="651" cy="347"/>
                  </a:xfrm>
                  <a:prstGeom prst="line">
                    <a:avLst/>
                  </a:prstGeom>
                  <a:noFill/>
                  <a:ln w="28575">
                    <a:solidFill>
                      <a:srgbClr val="993300"/>
                    </a:solidFill>
                    <a:prstDash val="sysDash"/>
                    <a:round/>
                    <a:headEnd type="stealth" w="lg" len="lg"/>
                    <a:tailEnd type="none" w="lg" len="lg"/>
                  </a:ln>
                  <a:effectLst/>
                </p:spPr>
                <p:txBody>
                  <a:bodyPr/>
                  <a:lstStyle/>
                  <a:p>
                    <a:endParaRPr lang="zh-CN" altLang="en-US"/>
                  </a:p>
                </p:txBody>
              </p:sp>
              <p:grpSp>
                <p:nvGrpSpPr>
                  <p:cNvPr id="741430" name="Group 54"/>
                  <p:cNvGrpSpPr/>
                  <p:nvPr/>
                </p:nvGrpSpPr>
                <p:grpSpPr bwMode="auto">
                  <a:xfrm>
                    <a:off x="8946" y="5494"/>
                    <a:ext cx="1374" cy="866"/>
                    <a:chOff x="8946" y="5494"/>
                    <a:chExt cx="1374" cy="866"/>
                  </a:xfrm>
                </p:grpSpPr>
                <p:sp>
                  <p:nvSpPr>
                    <p:cNvPr id="741431" name="Oval 55"/>
                    <p:cNvSpPr>
                      <a:spLocks noChangeArrowheads="1"/>
                    </p:cNvSpPr>
                    <p:nvPr/>
                  </p:nvSpPr>
                  <p:spPr bwMode="auto">
                    <a:xfrm>
                      <a:off x="8946" y="5494"/>
                      <a:ext cx="1374" cy="780"/>
                    </a:xfrm>
                    <a:prstGeom prst="ellipse">
                      <a:avLst/>
                    </a:prstGeom>
                    <a:solidFill>
                      <a:srgbClr val="FFCC99"/>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32" name="Text Box 56"/>
                    <p:cNvSpPr txBox="1">
                      <a:spLocks noChangeArrowheads="1"/>
                    </p:cNvSpPr>
                    <p:nvPr/>
                  </p:nvSpPr>
                  <p:spPr bwMode="auto">
                    <a:xfrm>
                      <a:off x="9090" y="5580"/>
                      <a:ext cx="1080" cy="780"/>
                    </a:xfrm>
                    <a:prstGeom prst="rect">
                      <a:avLst/>
                    </a:prstGeom>
                    <a:noFill/>
                    <a:ln w="9525">
                      <a:noFill/>
                      <a:miter lim="800000"/>
                    </a:ln>
                    <a:effectLst/>
                  </p:spPr>
                  <p:txBody>
                    <a:bodyPr/>
                    <a:lstStyle/>
                    <a:p>
                      <a:pPr algn="just" eaLnBrk="0" hangingPunct="0"/>
                      <a:r>
                        <a:rPr lang="zh-CN" altLang="en-US" sz="1400" b="1" dirty="0">
                          <a:latin typeface="+mn-lt"/>
                          <a:ea typeface="楷体" panose="02010609060101010101" pitchFamily="49" charset="-122"/>
                        </a:rPr>
                        <a:t>可执行程序</a:t>
                      </a:r>
                      <a:r>
                        <a:rPr lang="en-US" altLang="zh-CN" sz="1400" b="1" dirty="0">
                          <a:latin typeface="+mn-lt"/>
                          <a:ea typeface="楷体" panose="02010609060101010101" pitchFamily="49" charset="-122"/>
                        </a:rPr>
                        <a:t>file.exe</a:t>
                      </a:r>
                      <a:endParaRPr lang="en-US" altLang="zh-CN" sz="1400" b="1" dirty="0">
                        <a:latin typeface="+mn-lt"/>
                        <a:ea typeface="楷体" panose="02010609060101010101" pitchFamily="49" charset="-122"/>
                      </a:endParaRPr>
                    </a:p>
                    <a:p>
                      <a:pPr algn="ctr" eaLnBrk="0" hangingPunct="0"/>
                      <a:endParaRPr lang="en-US" altLang="zh-CN" sz="1400" b="1" dirty="0">
                        <a:latin typeface="+mn-lt"/>
                        <a:ea typeface="楷体" panose="02010609060101010101" pitchFamily="49" charset="-122"/>
                      </a:endParaRPr>
                    </a:p>
                  </p:txBody>
                </p:sp>
              </p:grpSp>
              <p:sp>
                <p:nvSpPr>
                  <p:cNvPr id="741433" name="Line 57"/>
                  <p:cNvSpPr>
                    <a:spLocks noChangeShapeType="1"/>
                  </p:cNvSpPr>
                  <p:nvPr/>
                </p:nvSpPr>
                <p:spPr bwMode="auto">
                  <a:xfrm flipH="1">
                    <a:off x="8367" y="6100"/>
                    <a:ext cx="643" cy="780"/>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34" name="Line 58"/>
                  <p:cNvSpPr>
                    <a:spLocks noChangeShapeType="1"/>
                  </p:cNvSpPr>
                  <p:nvPr/>
                </p:nvSpPr>
                <p:spPr bwMode="auto">
                  <a:xfrm>
                    <a:off x="6993" y="5320"/>
                    <a:ext cx="289" cy="87"/>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35" name="Line 59"/>
                  <p:cNvSpPr>
                    <a:spLocks noChangeShapeType="1"/>
                  </p:cNvSpPr>
                  <p:nvPr/>
                </p:nvSpPr>
                <p:spPr bwMode="auto">
                  <a:xfrm flipH="1" flipV="1">
                    <a:off x="5835" y="2709"/>
                    <a:ext cx="2" cy="4865"/>
                  </a:xfrm>
                  <a:prstGeom prst="line">
                    <a:avLst/>
                  </a:prstGeom>
                  <a:noFill/>
                  <a:ln w="28575">
                    <a:solidFill>
                      <a:srgbClr val="000000"/>
                    </a:solidFill>
                    <a:round/>
                    <a:tailEnd type="stealth" w="med" len="med"/>
                  </a:ln>
                  <a:effectLst/>
                </p:spPr>
                <p:txBody>
                  <a:bodyPr/>
                  <a:lstStyle/>
                  <a:p>
                    <a:endParaRPr lang="zh-CN" altLang="en-US"/>
                  </a:p>
                </p:txBody>
              </p:sp>
              <p:sp>
                <p:nvSpPr>
                  <p:cNvPr id="741436" name="Line 60"/>
                  <p:cNvSpPr>
                    <a:spLocks noChangeShapeType="1"/>
                  </p:cNvSpPr>
                  <p:nvPr/>
                </p:nvSpPr>
                <p:spPr bwMode="auto">
                  <a:xfrm>
                    <a:off x="5835" y="2724"/>
                    <a:ext cx="2000" cy="0"/>
                  </a:xfrm>
                  <a:prstGeom prst="line">
                    <a:avLst/>
                  </a:prstGeom>
                  <a:noFill/>
                  <a:ln w="28575">
                    <a:solidFill>
                      <a:srgbClr val="000000"/>
                    </a:solidFill>
                    <a:round/>
                    <a:tailEnd type="stealth" w="med" len="med"/>
                  </a:ln>
                  <a:effectLst/>
                </p:spPr>
                <p:txBody>
                  <a:bodyPr/>
                  <a:lstStyle/>
                  <a:p>
                    <a:endParaRPr lang="zh-CN" altLang="en-US"/>
                  </a:p>
                </p:txBody>
              </p:sp>
              <p:grpSp>
                <p:nvGrpSpPr>
                  <p:cNvPr id="741437" name="Group 61"/>
                  <p:cNvGrpSpPr/>
                  <p:nvPr/>
                </p:nvGrpSpPr>
                <p:grpSpPr bwMode="auto">
                  <a:xfrm>
                    <a:off x="5821" y="7262"/>
                    <a:ext cx="1424" cy="468"/>
                    <a:chOff x="5821" y="7262"/>
                    <a:chExt cx="1424" cy="468"/>
                  </a:xfrm>
                </p:grpSpPr>
                <p:sp>
                  <p:nvSpPr>
                    <p:cNvPr id="741438" name="Line 62"/>
                    <p:cNvSpPr>
                      <a:spLocks noChangeShapeType="1"/>
                    </p:cNvSpPr>
                    <p:nvPr/>
                  </p:nvSpPr>
                  <p:spPr bwMode="auto">
                    <a:xfrm flipH="1">
                      <a:off x="5821" y="7610"/>
                      <a:ext cx="1320" cy="0"/>
                    </a:xfrm>
                    <a:prstGeom prst="line">
                      <a:avLst/>
                    </a:prstGeom>
                    <a:noFill/>
                    <a:ln w="28575">
                      <a:solidFill>
                        <a:srgbClr val="000000"/>
                      </a:solidFill>
                      <a:round/>
                      <a:tailEnd type="stealth" w="med" len="med"/>
                    </a:ln>
                    <a:effectLst/>
                  </p:spPr>
                  <p:txBody>
                    <a:bodyPr/>
                    <a:lstStyle/>
                    <a:p>
                      <a:endParaRPr lang="zh-CN" altLang="en-US"/>
                    </a:p>
                  </p:txBody>
                </p:sp>
                <p:sp>
                  <p:nvSpPr>
                    <p:cNvPr id="741439" name="Text Box 63"/>
                    <p:cNvSpPr txBox="1">
                      <a:spLocks noChangeArrowheads="1"/>
                    </p:cNvSpPr>
                    <p:nvPr/>
                  </p:nvSpPr>
                  <p:spPr bwMode="auto">
                    <a:xfrm>
                      <a:off x="6165" y="7262"/>
                      <a:ext cx="1080"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不正确</a:t>
                      </a:r>
                      <a:endParaRPr lang="zh-CN" altLang="en-US" sz="1400" b="1" dirty="0">
                        <a:latin typeface="楷体" panose="02010609060101010101" pitchFamily="49" charset="-122"/>
                        <a:ea typeface="楷体" panose="02010609060101010101" pitchFamily="49" charset="-122"/>
                      </a:endParaRPr>
                    </a:p>
                  </p:txBody>
                </p:sp>
              </p:grpSp>
              <p:grpSp>
                <p:nvGrpSpPr>
                  <p:cNvPr id="741440" name="Group 64"/>
                  <p:cNvGrpSpPr/>
                  <p:nvPr/>
                </p:nvGrpSpPr>
                <p:grpSpPr bwMode="auto">
                  <a:xfrm>
                    <a:off x="7823" y="7774"/>
                    <a:ext cx="675" cy="468"/>
                    <a:chOff x="7823" y="7774"/>
                    <a:chExt cx="675" cy="468"/>
                  </a:xfrm>
                </p:grpSpPr>
                <p:sp>
                  <p:nvSpPr>
                    <p:cNvPr id="741441" name="Line 65"/>
                    <p:cNvSpPr>
                      <a:spLocks noChangeShapeType="1"/>
                    </p:cNvSpPr>
                    <p:nvPr/>
                  </p:nvSpPr>
                  <p:spPr bwMode="auto">
                    <a:xfrm>
                      <a:off x="7864" y="7834"/>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42" name="Text Box 66"/>
                    <p:cNvSpPr txBox="1">
                      <a:spLocks noChangeArrowheads="1"/>
                    </p:cNvSpPr>
                    <p:nvPr/>
                  </p:nvSpPr>
                  <p:spPr bwMode="auto">
                    <a:xfrm>
                      <a:off x="7823" y="7774"/>
                      <a:ext cx="675"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正确</a:t>
                      </a:r>
                      <a:endParaRPr lang="zh-CN" altLang="en-US" sz="1400" b="1" dirty="0">
                        <a:latin typeface="楷体" panose="02010609060101010101" pitchFamily="49" charset="-122"/>
                        <a:ea typeface="楷体" panose="02010609060101010101" pitchFamily="49" charset="-122"/>
                      </a:endParaRPr>
                    </a:p>
                  </p:txBody>
                </p:sp>
              </p:grpSp>
              <p:grpSp>
                <p:nvGrpSpPr>
                  <p:cNvPr id="741443" name="Group 67"/>
                  <p:cNvGrpSpPr/>
                  <p:nvPr/>
                </p:nvGrpSpPr>
                <p:grpSpPr bwMode="auto">
                  <a:xfrm>
                    <a:off x="5835" y="4211"/>
                    <a:ext cx="1300" cy="468"/>
                    <a:chOff x="5835" y="4211"/>
                    <a:chExt cx="1300" cy="468"/>
                  </a:xfrm>
                </p:grpSpPr>
                <p:sp>
                  <p:nvSpPr>
                    <p:cNvPr id="741444" name="Line 68"/>
                    <p:cNvSpPr>
                      <a:spLocks noChangeShapeType="1"/>
                    </p:cNvSpPr>
                    <p:nvPr/>
                  </p:nvSpPr>
                  <p:spPr bwMode="auto">
                    <a:xfrm flipH="1">
                      <a:off x="5835" y="4559"/>
                      <a:ext cx="1300" cy="0"/>
                    </a:xfrm>
                    <a:prstGeom prst="line">
                      <a:avLst/>
                    </a:prstGeom>
                    <a:noFill/>
                    <a:ln w="28575">
                      <a:solidFill>
                        <a:srgbClr val="000000"/>
                      </a:solidFill>
                      <a:round/>
                      <a:tailEnd type="stealth" w="med" len="med"/>
                    </a:ln>
                    <a:effectLst/>
                  </p:spPr>
                  <p:txBody>
                    <a:bodyPr/>
                    <a:lstStyle/>
                    <a:p>
                      <a:endParaRPr lang="zh-CN" altLang="en-US"/>
                    </a:p>
                  </p:txBody>
                </p:sp>
                <p:sp>
                  <p:nvSpPr>
                    <p:cNvPr id="741445" name="Text Box 69"/>
                    <p:cNvSpPr txBox="1">
                      <a:spLocks noChangeArrowheads="1"/>
                    </p:cNvSpPr>
                    <p:nvPr/>
                  </p:nvSpPr>
                  <p:spPr bwMode="auto">
                    <a:xfrm>
                      <a:off x="6375" y="4211"/>
                      <a:ext cx="720"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有</a:t>
                      </a:r>
                      <a:endParaRPr lang="zh-CN" altLang="en-US" sz="1400" b="1" dirty="0">
                        <a:latin typeface="楷体" panose="02010609060101010101" pitchFamily="49" charset="-122"/>
                        <a:ea typeface="楷体" panose="02010609060101010101" pitchFamily="49" charset="-122"/>
                      </a:endParaRPr>
                    </a:p>
                  </p:txBody>
                </p:sp>
              </p:grpSp>
              <p:grpSp>
                <p:nvGrpSpPr>
                  <p:cNvPr id="741446" name="Group 70"/>
                  <p:cNvGrpSpPr/>
                  <p:nvPr/>
                </p:nvGrpSpPr>
                <p:grpSpPr bwMode="auto">
                  <a:xfrm>
                    <a:off x="7492" y="4713"/>
                    <a:ext cx="555" cy="468"/>
                    <a:chOff x="7492" y="4713"/>
                    <a:chExt cx="555" cy="468"/>
                  </a:xfrm>
                </p:grpSpPr>
                <p:sp>
                  <p:nvSpPr>
                    <p:cNvPr id="741447" name="Line 71"/>
                    <p:cNvSpPr>
                      <a:spLocks noChangeShapeType="1"/>
                    </p:cNvSpPr>
                    <p:nvPr/>
                  </p:nvSpPr>
                  <p:spPr bwMode="auto">
                    <a:xfrm>
                      <a:off x="7838" y="4811"/>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48" name="Text Box 72"/>
                    <p:cNvSpPr txBox="1">
                      <a:spLocks noChangeArrowheads="1"/>
                    </p:cNvSpPr>
                    <p:nvPr/>
                  </p:nvSpPr>
                  <p:spPr bwMode="auto">
                    <a:xfrm>
                      <a:off x="7492" y="4713"/>
                      <a:ext cx="555"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无</a:t>
                      </a:r>
                      <a:endParaRPr lang="zh-CN" altLang="en-US" sz="1400" b="1" dirty="0">
                        <a:latin typeface="楷体" panose="02010609060101010101" pitchFamily="49" charset="-122"/>
                        <a:ea typeface="楷体" panose="02010609060101010101" pitchFamily="49" charset="-122"/>
                      </a:endParaRPr>
                    </a:p>
                  </p:txBody>
                </p:sp>
              </p:grpSp>
            </p:grpSp>
            <p:sp>
              <p:nvSpPr>
                <p:cNvPr id="741449" name="Text Box 73"/>
                <p:cNvSpPr txBox="1">
                  <a:spLocks noChangeArrowheads="1"/>
                </p:cNvSpPr>
                <p:nvPr/>
              </p:nvSpPr>
              <p:spPr bwMode="auto">
                <a:xfrm>
                  <a:off x="6711" y="1581"/>
                  <a:ext cx="2603" cy="4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 </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调试</a:t>
                  </a:r>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程序的流程</a:t>
                  </a:r>
                  <a:endPar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sp>
            <p:nvSpPr>
              <p:cNvPr id="72" name="AutoShape 27"/>
              <p:cNvSpPr>
                <a:spLocks noChangeArrowheads="1"/>
              </p:cNvSpPr>
              <p:nvPr/>
            </p:nvSpPr>
            <p:spPr bwMode="auto">
              <a:xfrm>
                <a:off x="5635457" y="4454773"/>
                <a:ext cx="1422805" cy="385681"/>
              </a:xfrm>
              <a:prstGeom prst="diamond">
                <a:avLst/>
              </a:prstGeom>
            </p:spPr>
            <p:style>
              <a:lnRef idx="1">
                <a:schemeClr val="accent2"/>
              </a:lnRef>
              <a:fillRef idx="2">
                <a:schemeClr val="accent2"/>
              </a:fillRef>
              <a:effectRef idx="1">
                <a:schemeClr val="accent2"/>
              </a:effectRef>
              <a:fontRef idx="minor">
                <a:schemeClr val="dk1"/>
              </a:fontRef>
            </p:style>
            <p:txBody>
              <a:bodyPr/>
              <a:lstStyle/>
              <a:p>
                <a:endParaRPr lang="zh-CN" altLang="en-US" b="1">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3" name="Text Box 28"/>
              <p:cNvSpPr txBox="1">
                <a:spLocks noChangeArrowheads="1"/>
              </p:cNvSpPr>
              <p:nvPr/>
            </p:nvSpPr>
            <p:spPr bwMode="auto">
              <a:xfrm>
                <a:off x="5991158" y="4472079"/>
                <a:ext cx="889253" cy="385681"/>
              </a:xfrm>
              <a:prstGeom prst="rect">
                <a:avLst/>
              </a:prstGeom>
              <a:noFill/>
              <a:ln w="9525">
                <a:noFill/>
                <a:miter lim="800000"/>
              </a:ln>
              <a:effectLst/>
            </p:spPr>
            <p:txBody>
              <a:bodyPr/>
              <a:lstStyle/>
              <a:p>
                <a:pPr algn="just" eaLnBrk="0" hangingPunct="0"/>
                <a:r>
                  <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rPr>
                  <a:t>有错？</a:t>
                </a:r>
                <a:endPar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 name="Line 47"/>
              <p:cNvSpPr>
                <a:spLocks noChangeShapeType="1"/>
              </p:cNvSpPr>
              <p:nvPr/>
            </p:nvSpPr>
            <p:spPr bwMode="auto">
              <a:xfrm>
                <a:off x="6350916" y="4857760"/>
                <a:ext cx="0" cy="257120"/>
              </a:xfrm>
              <a:prstGeom prst="line">
                <a:avLst/>
              </a:prstGeom>
              <a:noFill/>
              <a:ln w="28575">
                <a:solidFill>
                  <a:srgbClr val="000000"/>
                </a:solidFill>
                <a:round/>
                <a:tailEnd type="stealth" w="med" len="med"/>
              </a:ln>
              <a:effectLst/>
            </p:spPr>
            <p:txBody>
              <a:bodyPr/>
              <a:lstStyle/>
              <a:p>
                <a:endParaRPr lang="zh-CN" altLang="en-US"/>
              </a:p>
            </p:txBody>
          </p:sp>
          <p:sp>
            <p:nvSpPr>
              <p:cNvPr id="75" name="Text Box 72"/>
              <p:cNvSpPr txBox="1">
                <a:spLocks noChangeArrowheads="1"/>
              </p:cNvSpPr>
              <p:nvPr/>
            </p:nvSpPr>
            <p:spPr bwMode="auto">
              <a:xfrm>
                <a:off x="6023891" y="4785967"/>
                <a:ext cx="548373" cy="385681"/>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无</a:t>
                </a:r>
                <a:endParaRPr lang="zh-CN" altLang="en-US" sz="1400" b="1" dirty="0">
                  <a:latin typeface="楷体" panose="02010609060101010101" pitchFamily="49" charset="-122"/>
                  <a:ea typeface="楷体" panose="02010609060101010101" pitchFamily="49" charset="-122"/>
                </a:endParaRPr>
              </a:p>
            </p:txBody>
          </p:sp>
          <p:sp>
            <p:nvSpPr>
              <p:cNvPr id="76" name="Line 68"/>
              <p:cNvSpPr>
                <a:spLocks noChangeShapeType="1"/>
              </p:cNvSpPr>
              <p:nvPr/>
            </p:nvSpPr>
            <p:spPr bwMode="auto">
              <a:xfrm flipH="1">
                <a:off x="4345026" y="4651161"/>
                <a:ext cx="1284476" cy="0"/>
              </a:xfrm>
              <a:prstGeom prst="line">
                <a:avLst/>
              </a:prstGeom>
              <a:noFill/>
              <a:ln w="28575">
                <a:solidFill>
                  <a:srgbClr val="000000"/>
                </a:solidFill>
                <a:round/>
                <a:tailEnd type="stealth" w="med" len="med"/>
              </a:ln>
              <a:effectLst/>
            </p:spPr>
            <p:txBody>
              <a:bodyPr/>
              <a:lstStyle/>
              <a:p>
                <a:endParaRPr lang="zh-CN" altLang="en-US"/>
              </a:p>
            </p:txBody>
          </p:sp>
          <p:sp>
            <p:nvSpPr>
              <p:cNvPr id="77" name="Text Box 69"/>
              <p:cNvSpPr txBox="1">
                <a:spLocks noChangeArrowheads="1"/>
              </p:cNvSpPr>
              <p:nvPr/>
            </p:nvSpPr>
            <p:spPr bwMode="auto">
              <a:xfrm>
                <a:off x="4878578" y="4364373"/>
                <a:ext cx="711402" cy="385681"/>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有</a:t>
                </a:r>
                <a:endParaRPr lang="zh-CN" altLang="en-US" sz="1400" b="1" dirty="0">
                  <a:latin typeface="楷体" panose="02010609060101010101" pitchFamily="49" charset="-122"/>
                  <a:ea typeface="楷体" panose="02010609060101010101" pitchFamily="49" charset="-122"/>
                </a:endParaRPr>
              </a:p>
            </p:txBody>
          </p:sp>
        </p:grpSp>
        <p:sp>
          <p:nvSpPr>
            <p:cNvPr id="78" name="Line 47"/>
            <p:cNvSpPr>
              <a:spLocks noChangeShapeType="1"/>
            </p:cNvSpPr>
            <p:nvPr/>
          </p:nvSpPr>
          <p:spPr bwMode="auto">
            <a:xfrm>
              <a:off x="6357950" y="5443828"/>
              <a:ext cx="0" cy="257120"/>
            </a:xfrm>
            <a:prstGeom prst="line">
              <a:avLst/>
            </a:prstGeom>
            <a:noFill/>
            <a:ln w="28575">
              <a:solidFill>
                <a:srgbClr val="000000"/>
              </a:solidFill>
              <a:round/>
              <a:tailEnd type="stealth" w="med" len="med"/>
            </a:ln>
            <a:effectLst/>
          </p:spPr>
          <p:txBody>
            <a:bodyPr/>
            <a:lstStyle/>
            <a:p>
              <a:endParaRPr lang="zh-CN" altLang="en-US"/>
            </a:p>
          </p:txBody>
        </p:sp>
      </p:grpSp>
      <p:graphicFrame>
        <p:nvGraphicFramePr>
          <p:cNvPr id="741451" name="Object 75"/>
          <p:cNvGraphicFramePr>
            <a:graphicFrameLocks noChangeAspect="1"/>
          </p:cNvGraphicFramePr>
          <p:nvPr/>
        </p:nvGraphicFramePr>
        <p:xfrm>
          <a:off x="2882001" y="5176839"/>
          <a:ext cx="6310312" cy="1577975"/>
        </p:xfrm>
        <a:graphic>
          <a:graphicData uri="http://schemas.openxmlformats.org/presentationml/2006/ole">
            <mc:AlternateContent xmlns:mc="http://schemas.openxmlformats.org/markup-compatibility/2006">
              <mc:Choice xmlns:v="urn:schemas-microsoft-com:vml" Requires="v">
                <p:oleObj spid="_x0000_s741476" name="Worksheet" r:id="rId1" imgW="4660900" imgH="1092200" progId="Excel.Sheet.8">
                  <p:embed/>
                </p:oleObj>
              </mc:Choice>
              <mc:Fallback>
                <p:oleObj name="Worksheet" r:id="rId1" imgW="4660900" imgH="1092200" progId="Excel.Sheet.8">
                  <p:embed/>
                  <p:pic>
                    <p:nvPicPr>
                      <p:cNvPr id="0" name="Picture 75" descr="羊皮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001" y="5176839"/>
                        <a:ext cx="6310312" cy="1577975"/>
                      </a:xfrm>
                      <a:prstGeom prst="rect">
                        <a:avLst/>
                      </a:prstGeom>
                      <a:blipFill dpi="0" rotWithShape="0">
                        <a:blip r:embed="rId3"/>
                        <a:srcRect/>
                        <a:tile tx="0" ty="0" sx="100000" sy="100000" flip="none" algn="tl"/>
                      </a:blipFill>
                      <a:ln w="28575">
                        <a:solidFill>
                          <a:srgbClr val="FF9900"/>
                        </a:solidFill>
                        <a:miter lim="800000"/>
                        <a:headEnd/>
                        <a:tailEn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1450"/>
                                        </p:tgtEl>
                                        <p:attrNameLst>
                                          <p:attrName>style.visibility</p:attrName>
                                        </p:attrNameLst>
                                      </p:cBhvr>
                                      <p:to>
                                        <p:strVal val="visible"/>
                                      </p:to>
                                    </p:set>
                                    <p:animEffect transition="in" filter="blinds(horizontal)">
                                      <p:cBhvr>
                                        <p:cTn id="7" dur="500"/>
                                        <p:tgtEl>
                                          <p:spTgt spid="741450"/>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1384"/>
                                        </p:tgtEl>
                                        <p:attrNameLst>
                                          <p:attrName>style.visibility</p:attrName>
                                        </p:attrNameLst>
                                      </p:cBhvr>
                                      <p:to>
                                        <p:strVal val="visible"/>
                                      </p:to>
                                    </p:set>
                                    <p:animEffect transition="in" filter="blinds(horizontal)">
                                      <p:cBhvr>
                                        <p:cTn id="12" dur="500"/>
                                        <p:tgtEl>
                                          <p:spTgt spid="741384"/>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1385"/>
                                        </p:tgtEl>
                                        <p:attrNameLst>
                                          <p:attrName>style.visibility</p:attrName>
                                        </p:attrNameLst>
                                      </p:cBhvr>
                                      <p:to>
                                        <p:strVal val="visible"/>
                                      </p:to>
                                    </p:set>
                                    <p:animEffect transition="in" filter="blinds(horizontal)">
                                      <p:cBhvr>
                                        <p:cTn id="17" dur="500"/>
                                        <p:tgtEl>
                                          <p:spTgt spid="741385"/>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41391"/>
                                        </p:tgtEl>
                                        <p:attrNameLst>
                                          <p:attrName>style.visibility</p:attrName>
                                        </p:attrNameLst>
                                      </p:cBhvr>
                                      <p:to>
                                        <p:strVal val="visible"/>
                                      </p:to>
                                    </p:set>
                                    <p:animEffect transition="in" filter="blinds(horizontal)">
                                      <p:cBhvr>
                                        <p:cTn id="22" dur="500"/>
                                        <p:tgtEl>
                                          <p:spTgt spid="741391"/>
                                        </p:tgtEl>
                                      </p:cBhvr>
                                    </p:animEffect>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par>
                                <p:cTn id="23" presetID="3" presetClass="entr" presetSubtype="10" fill="hold" grpId="0" nodeType="withEffect">
                                  <p:stCondLst>
                                    <p:cond delay="0"/>
                                  </p:stCondLst>
                                  <p:childTnLst>
                                    <p:set>
                                      <p:cBhvr>
                                        <p:cTn id="24" dur="1" fill="hold">
                                          <p:stCondLst>
                                            <p:cond delay="0"/>
                                          </p:stCondLst>
                                        </p:cTn>
                                        <p:tgtEl>
                                          <p:spTgt spid="741386"/>
                                        </p:tgtEl>
                                        <p:attrNameLst>
                                          <p:attrName>style.visibility</p:attrName>
                                        </p:attrNameLst>
                                      </p:cBhvr>
                                      <p:to>
                                        <p:strVal val="visible"/>
                                      </p:to>
                                    </p:set>
                                    <p:animEffect transition="in" filter="blinds(horizontal)">
                                      <p:cBhvr>
                                        <p:cTn id="25" dur="500"/>
                                        <p:tgtEl>
                                          <p:spTgt spid="741386"/>
                                        </p:tgtEl>
                                      </p:cBhvr>
                                    </p:animEffect>
                                  </p:childTnLst>
                                  <p:subTnLst>
                                    <p:audio>
                                      <p:cMediaNode>
                                        <p:cTn display="0" masterRel="sameClick">
                                          <p:stCondLst>
                                            <p:cond evt="begin" delay="0">
                                              <p:tn val="23"/>
                                            </p:cond>
                                          </p:stCondLst>
                                          <p:endCondLst>
                                            <p:cond evt="onStopAudio" delay="0">
                                              <p:tgtEl>
                                                <p:sldTgt/>
                                              </p:tgtEl>
                                            </p:cond>
                                          </p:endCondLst>
                                        </p:cTn>
                                        <p:tgtEl>
                                          <p:sndTgt r:embed="rId4" name="chimes.wav"/>
                                        </p:tgtEl>
                                      </p:cMediaNode>
                                    </p:audio>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41387"/>
                                        </p:tgtEl>
                                        <p:attrNameLst>
                                          <p:attrName>style.visibility</p:attrName>
                                        </p:attrNameLst>
                                      </p:cBhvr>
                                      <p:to>
                                        <p:strVal val="visible"/>
                                      </p:to>
                                    </p:set>
                                    <p:animEffect transition="in" filter="blinds(horizontal)">
                                      <p:cBhvr>
                                        <p:cTn id="30" dur="500"/>
                                        <p:tgtEl>
                                          <p:spTgt spid="741387"/>
                                        </p:tgtEl>
                                      </p:cBhvr>
                                    </p:animEffect>
                                  </p:childTnLst>
                                  <p:subTnLst>
                                    <p:audio>
                                      <p:cMediaNode>
                                        <p:cTn display="0" masterRel="sameClick">
                                          <p:stCondLst>
                                            <p:cond evt="begin" delay="0">
                                              <p:tn val="28"/>
                                            </p:cond>
                                          </p:stCondLst>
                                          <p:endCondLst>
                                            <p:cond evt="onStopAudio" delay="0">
                                              <p:tgtEl>
                                                <p:sldTgt/>
                                              </p:tgtEl>
                                            </p:cond>
                                          </p:endCondLst>
                                        </p:cTn>
                                        <p:tgtEl>
                                          <p:sndTgt r:embed="rId4" name="chimes.wav"/>
                                        </p:tgtEl>
                                      </p:cMediaNode>
                                    </p:audio>
                                  </p:sub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41392"/>
                                        </p:tgtEl>
                                        <p:attrNameLst>
                                          <p:attrName>style.visibility</p:attrName>
                                        </p:attrNameLst>
                                      </p:cBhvr>
                                      <p:to>
                                        <p:strVal val="visible"/>
                                      </p:to>
                                    </p:set>
                                    <p:animEffect transition="in" filter="blinds(horizontal)">
                                      <p:cBhvr>
                                        <p:cTn id="35" dur="500"/>
                                        <p:tgtEl>
                                          <p:spTgt spid="741392"/>
                                        </p:tgtEl>
                                      </p:cBhvr>
                                    </p:animEffect>
                                  </p:childTnLst>
                                  <p:subTnLst>
                                    <p:audio>
                                      <p:cMediaNode>
                                        <p:cTn display="0" masterRel="sameClick">
                                          <p:stCondLst>
                                            <p:cond evt="begin" delay="0">
                                              <p:tn val="33"/>
                                            </p:cond>
                                          </p:stCondLst>
                                          <p:endCondLst>
                                            <p:cond evt="onStopAudio" delay="0">
                                              <p:tgtEl>
                                                <p:sldTgt/>
                                              </p:tgtEl>
                                            </p:cond>
                                          </p:endCondLst>
                                        </p:cTn>
                                        <p:tgtEl>
                                          <p:sndTgt r:embed="rId4" name="chimes.wav"/>
                                        </p:tgtEl>
                                      </p:cMediaNode>
                                    </p:audio>
                                  </p:subTnLst>
                                </p:cTn>
                              </p:par>
                              <p:par>
                                <p:cTn id="36" presetID="3" presetClass="entr" presetSubtype="10" fill="hold" grpId="0" nodeType="withEffect">
                                  <p:stCondLst>
                                    <p:cond delay="0"/>
                                  </p:stCondLst>
                                  <p:childTnLst>
                                    <p:set>
                                      <p:cBhvr>
                                        <p:cTn id="37" dur="1" fill="hold">
                                          <p:stCondLst>
                                            <p:cond delay="0"/>
                                          </p:stCondLst>
                                        </p:cTn>
                                        <p:tgtEl>
                                          <p:spTgt spid="741388"/>
                                        </p:tgtEl>
                                        <p:attrNameLst>
                                          <p:attrName>style.visibility</p:attrName>
                                        </p:attrNameLst>
                                      </p:cBhvr>
                                      <p:to>
                                        <p:strVal val="visible"/>
                                      </p:to>
                                    </p:set>
                                    <p:animEffect transition="in" filter="blinds(horizontal)">
                                      <p:cBhvr>
                                        <p:cTn id="38" dur="500"/>
                                        <p:tgtEl>
                                          <p:spTgt spid="741388"/>
                                        </p:tgtEl>
                                      </p:cBhvr>
                                    </p:animEffect>
                                  </p:childTnLst>
                                  <p:subTnLst>
                                    <p:audio>
                                      <p:cMediaNode>
                                        <p:cTn display="0" masterRel="sameClick">
                                          <p:stCondLst>
                                            <p:cond evt="begin" delay="0">
                                              <p:tn val="36"/>
                                            </p:cond>
                                          </p:stCondLst>
                                          <p:endCondLst>
                                            <p:cond evt="onStopAudio" delay="0">
                                              <p:tgtEl>
                                                <p:sldTgt/>
                                              </p:tgtEl>
                                            </p:cond>
                                          </p:endCondLst>
                                        </p:cTn>
                                        <p:tgtEl>
                                          <p:sndTgt r:embed="rId4" name="chimes.wav"/>
                                        </p:tgtEl>
                                      </p:cMediaNode>
                                    </p:audio>
                                  </p:sub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41389"/>
                                        </p:tgtEl>
                                        <p:attrNameLst>
                                          <p:attrName>style.visibility</p:attrName>
                                        </p:attrNameLst>
                                      </p:cBhvr>
                                      <p:to>
                                        <p:strVal val="visible"/>
                                      </p:to>
                                    </p:set>
                                    <p:animEffect transition="in" filter="blinds(horizontal)">
                                      <p:cBhvr>
                                        <p:cTn id="43" dur="500"/>
                                        <p:tgtEl>
                                          <p:spTgt spid="741389"/>
                                        </p:tgtEl>
                                      </p:cBhvr>
                                    </p:animEffect>
                                  </p:childTnLst>
                                  <p:subTnLst>
                                    <p:audio>
                                      <p:cMediaNode>
                                        <p:cTn display="0" masterRel="sameClick">
                                          <p:stCondLst>
                                            <p:cond evt="begin" delay="0">
                                              <p:tn val="41"/>
                                            </p:cond>
                                          </p:stCondLst>
                                          <p:endCondLst>
                                            <p:cond evt="onStopAudio" delay="0">
                                              <p:tgtEl>
                                                <p:sldTgt/>
                                              </p:tgtEl>
                                            </p:cond>
                                          </p:endCondLst>
                                        </p:cTn>
                                        <p:tgtEl>
                                          <p:sndTgt r:embed="rId4" name="chimes.wav"/>
                                        </p:tgtEl>
                                      </p:cMediaNode>
                                    </p:audio>
                                  </p:sub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41393"/>
                                        </p:tgtEl>
                                        <p:attrNameLst>
                                          <p:attrName>style.visibility</p:attrName>
                                        </p:attrNameLst>
                                      </p:cBhvr>
                                      <p:to>
                                        <p:strVal val="visible"/>
                                      </p:to>
                                    </p:set>
                                    <p:animEffect transition="in" filter="blinds(horizontal)">
                                      <p:cBhvr>
                                        <p:cTn id="48" dur="500"/>
                                        <p:tgtEl>
                                          <p:spTgt spid="741393"/>
                                        </p:tgtEl>
                                      </p:cBhvr>
                                    </p:animEffect>
                                  </p:childTnLst>
                                  <p:subTnLst>
                                    <p:audio>
                                      <p:cMediaNode>
                                        <p:cTn display="0" masterRel="sameClick">
                                          <p:stCondLst>
                                            <p:cond evt="begin" delay="0">
                                              <p:tn val="46"/>
                                            </p:cond>
                                          </p:stCondLst>
                                          <p:endCondLst>
                                            <p:cond evt="onStopAudio" delay="0">
                                              <p:tgtEl>
                                                <p:sldTgt/>
                                              </p:tgtEl>
                                            </p:cond>
                                          </p:endCondLst>
                                        </p:cTn>
                                        <p:tgtEl>
                                          <p:sndTgt r:embed="rId4" name="chimes.wav"/>
                                        </p:tgtEl>
                                      </p:cMediaNode>
                                    </p:audio>
                                  </p:subTnLst>
                                </p:cTn>
                              </p:par>
                              <p:par>
                                <p:cTn id="49" presetID="3" presetClass="entr" presetSubtype="10" fill="hold" grpId="0" nodeType="withEffect">
                                  <p:stCondLst>
                                    <p:cond delay="0"/>
                                  </p:stCondLst>
                                  <p:childTnLst>
                                    <p:set>
                                      <p:cBhvr>
                                        <p:cTn id="50" dur="1" fill="hold">
                                          <p:stCondLst>
                                            <p:cond delay="0"/>
                                          </p:stCondLst>
                                        </p:cTn>
                                        <p:tgtEl>
                                          <p:spTgt spid="741390"/>
                                        </p:tgtEl>
                                        <p:attrNameLst>
                                          <p:attrName>style.visibility</p:attrName>
                                        </p:attrNameLst>
                                      </p:cBhvr>
                                      <p:to>
                                        <p:strVal val="visible"/>
                                      </p:to>
                                    </p:set>
                                    <p:animEffect transition="in" filter="blinds(horizontal)">
                                      <p:cBhvr>
                                        <p:cTn id="51" dur="500"/>
                                        <p:tgtEl>
                                          <p:spTgt spid="741390"/>
                                        </p:tgtEl>
                                      </p:cBhvr>
                                    </p:animEffect>
                                  </p:childTnLst>
                                  <p:subTnLst>
                                    <p:audio>
                                      <p:cMediaNode>
                                        <p:cTn display="0" masterRel="sameClick">
                                          <p:stCondLst>
                                            <p:cond evt="begin" delay="0">
                                              <p:tn val="49"/>
                                            </p:cond>
                                          </p:stCondLst>
                                          <p:endCondLst>
                                            <p:cond evt="onStopAudio" delay="0">
                                              <p:tgtEl>
                                                <p:sldTgt/>
                                              </p:tgtEl>
                                            </p:cond>
                                          </p:endCondLst>
                                        </p:cTn>
                                        <p:tgtEl>
                                          <p:sndTgt r:embed="rId4" name="chimes.wav"/>
                                        </p:tgtEl>
                                      </p:cMediaNode>
                                    </p:audio>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blinds(horizontal)">
                                      <p:cBhvr>
                                        <p:cTn id="56" dur="500"/>
                                        <p:tgtEl>
                                          <p:spTgt spid="80"/>
                                        </p:tgtEl>
                                      </p:cBhvr>
                                    </p:animEffect>
                                  </p:childTnLst>
                                  <p:subTnLst>
                                    <p:audio>
                                      <p:cMediaNode>
                                        <p:cTn display="0" masterRel="sameClick">
                                          <p:stCondLst>
                                            <p:cond evt="begin" delay="0">
                                              <p:tn val="54"/>
                                            </p:cond>
                                          </p:stCondLst>
                                          <p:endCondLst>
                                            <p:cond evt="onStopAudio" delay="0">
                                              <p:tgtEl>
                                                <p:sldTgt/>
                                              </p:tgtEl>
                                            </p:cond>
                                          </p:endCondLst>
                                        </p:cTn>
                                        <p:tgtEl>
                                          <p:sndTgt r:embed="rId4" name="chimes.wav"/>
                                        </p:tgtEl>
                                      </p:cMediaNode>
                                    </p:audio>
                                  </p:subTnLst>
                                </p:cTn>
                              </p:par>
                            </p:childTnLst>
                          </p:cTn>
                        </p:par>
                      </p:childTnLst>
                    </p:cTn>
                  </p:par>
                  <p:par>
                    <p:cTn id="57" fill="hold">
                      <p:stCondLst>
                        <p:cond delay="indefinite"/>
                      </p:stCondLst>
                      <p:childTnLst>
                        <p:par>
                          <p:cTn id="58" fill="hold">
                            <p:stCondLst>
                              <p:cond delay="0"/>
                            </p:stCondLst>
                            <p:childTnLst>
                              <p:par>
                                <p:cTn id="59" presetID="4" presetClass="entr" presetSubtype="32" fill="hold" nodeType="clickEffect">
                                  <p:stCondLst>
                                    <p:cond delay="0"/>
                                  </p:stCondLst>
                                  <p:childTnLst>
                                    <p:set>
                                      <p:cBhvr>
                                        <p:cTn id="60" dur="1" fill="hold">
                                          <p:stCondLst>
                                            <p:cond delay="0"/>
                                          </p:stCondLst>
                                        </p:cTn>
                                        <p:tgtEl>
                                          <p:spTgt spid="741451"/>
                                        </p:tgtEl>
                                        <p:attrNameLst>
                                          <p:attrName>style.visibility</p:attrName>
                                        </p:attrNameLst>
                                      </p:cBhvr>
                                      <p:to>
                                        <p:strVal val="visible"/>
                                      </p:to>
                                    </p:set>
                                    <p:animEffect transition="in" filter="box(out)">
                                      <p:cBhvr>
                                        <p:cTn id="61" dur="500"/>
                                        <p:tgtEl>
                                          <p:spTgt spid="741451"/>
                                        </p:tgtEl>
                                      </p:cBhvr>
                                    </p:animEffect>
                                  </p:childTnLst>
                                  <p:subTnLst>
                                    <p:set>
                                      <p:cBhvr override="childStyle">
                                        <p:cTn dur="1" fill="hold" display="0" masterRel="nextClick" afterEffect="1"/>
                                        <p:tgtEl>
                                          <p:spTgt spid="741451"/>
                                        </p:tgtEl>
                                        <p:attrNameLst>
                                          <p:attrName>style.visibility</p:attrName>
                                        </p:attrNameLst>
                                      </p:cBhvr>
                                      <p:to>
                                        <p:strVal val="hidden"/>
                                      </p:to>
                                    </p:set>
                                    <p:audio>
                                      <p:cMediaNode>
                                        <p:cTn display="0" masterRel="sameClick">
                                          <p:stCondLst>
                                            <p:cond evt="begin" delay="0">
                                              <p:tn val="59"/>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4" grpId="0" animBg="1"/>
      <p:bldP spid="741385" grpId="0" animBg="1"/>
      <p:bldP spid="741386" grpId="0" animBg="1"/>
      <p:bldP spid="741387" grpId="0" animBg="1"/>
      <p:bldP spid="741388" grpId="0" animBg="1"/>
      <p:bldP spid="741389" grpId="0" animBg="1"/>
      <p:bldP spid="741390" grpId="0" animBg="1"/>
      <p:bldP spid="741391" grpId="0" animBg="1"/>
      <p:bldP spid="741392" grpId="0" animBg="1"/>
      <p:bldP spid="741393" grpId="0" animBg="1"/>
      <p:bldP spid="74145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668827" y="176765"/>
            <a:ext cx="2232248" cy="579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pPr marL="177800" indent="-177800">
              <a:spcBef>
                <a:spcPct val="50000"/>
              </a:spcBef>
              <a:tabLst>
                <a:tab pos="177800" algn="l"/>
              </a:tabLst>
            </a:pPr>
            <a:r>
              <a:rPr kumimoji="0" lang="zh-CN" altLang="en-US" sz="3200" b="1" dirty="0">
                <a:solidFill>
                  <a:srgbClr val="FF3300"/>
                </a:solidFill>
                <a:effectLst>
                  <a:outerShdw blurRad="38100" dist="38100" dir="2700000" algn="tl">
                    <a:srgbClr val="000000"/>
                  </a:outerShdw>
                </a:effectLst>
                <a:ea typeface="隶书" panose="02010509060101010101" pitchFamily="49" charset="-122"/>
              </a:rPr>
              <a:t>本章小结：</a:t>
            </a:r>
            <a:endParaRPr kumimoji="0" lang="zh-CN" altLang="en-US" sz="3200" b="1" dirty="0">
              <a:solidFill>
                <a:srgbClr val="FF3300"/>
              </a:solidFill>
              <a:effectLst>
                <a:outerShdw blurRad="38100" dist="38100" dir="2700000" algn="tl">
                  <a:srgbClr val="000000"/>
                </a:outerShdw>
              </a:effectLst>
              <a:ea typeface="隶书" panose="02010509060101010101" pitchFamily="49" charset="-122"/>
            </a:endParaRPr>
          </a:p>
        </p:txBody>
      </p:sp>
      <p:sp>
        <p:nvSpPr>
          <p:cNvPr id="721938" name="Rectangle 18"/>
          <p:cNvSpPr>
            <a:spLocks noChangeArrowheads="1"/>
          </p:cNvSpPr>
          <p:nvPr/>
        </p:nvSpPr>
        <p:spPr bwMode="auto">
          <a:xfrm>
            <a:off x="739045" y="980728"/>
            <a:ext cx="11043152" cy="5058372"/>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3000"/>
              </a:lnSpc>
              <a:buClr>
                <a:srgbClr val="FF00FF"/>
              </a:buClr>
              <a:buFont typeface="Wingdings" panose="05000000000000000000" pitchFamily="2" charset="2"/>
              <a:buChar char="Ø"/>
            </a:pPr>
            <a:r>
              <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计算机程序设计语言的发展</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，经历了从</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机器语言、汇编语言到高级语言</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的历程。机器语言是计算机能唯一识别的语言，而汇编语言其实就是机器语言的一种符号化语言，它们都十分依赖于机器硬件，移植性不好，但效率十分高；高级语言接近于数学语言或人的自然语言，同时又不依赖于计算机硬件，编出的程序能在所有机器上使用；用汇编语言和高级语言编制的程序计算机都无法直接运行，必须事先将他们“翻译</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（编译）成机器语言方可运行。</a:t>
            </a:r>
            <a:endPar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342900" indent="-342900">
              <a:lnSpc>
                <a:spcPts val="3000"/>
              </a:lnSpc>
              <a:buClr>
                <a:srgbClr val="FF00FF"/>
              </a:buClr>
              <a:buFont typeface="Wingdings" panose="05000000000000000000" pitchFamily="2" charset="2"/>
              <a:buChar char="Ø"/>
            </a:pPr>
            <a:r>
              <a:rPr lang="en-US"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语言属于高级语言</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，它的原型是</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ALGOL 60</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a:t>
            </a:r>
            <a:r>
              <a:rPr lang="en-US"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语言具有</a:t>
            </a:r>
            <a:r>
              <a:rPr lang="en-US"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10</a:t>
            </a:r>
            <a:r>
              <a:rPr lang="zh-CN"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大突出的特点</a:t>
            </a:r>
            <a:r>
              <a:rPr lang="zh-CN" altLang="en-US"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1</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语言简洁紧凑、灵活方便；</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2</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运算符丰富；</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3</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数据结构丰富；</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4</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结构式语言；</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5</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语法限制不太严格、程序设计自由度大；</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6</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允许直接访问物理地址，可以直接对硬件进行操作；</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7</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程序生成代码质量高，程序执行效率高；</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8</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适用范围大，可移植性好；</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9</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具有预处理功能；</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10</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具有递归功能。</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正是因为</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语言的这些突出特点，所以</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语言的应用领域非常广泛，但随着计算机软件技术的快速发展，</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语言应用空间也正在逐渐缩小。取而代之的是</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Java</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和</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Python</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等后生语言以及一些很专门化的语言，但无论怎样</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语言可以说是</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Java</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和</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Python</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语言的基础</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，学好</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语言对以后再学习其他语言大有帮助。</a:t>
            </a:r>
            <a:endParaRPr lang="zh-CN" altLang="zh-CN" sz="2000" dirty="0"/>
          </a:p>
        </p:txBody>
      </p:sp>
      <p:grpSp>
        <p:nvGrpSpPr>
          <p:cNvPr id="7" name="Group 77"/>
          <p:cNvGrpSpPr/>
          <p:nvPr/>
        </p:nvGrpSpPr>
        <p:grpSpPr bwMode="auto">
          <a:xfrm>
            <a:off x="-2102" y="0"/>
            <a:ext cx="446088" cy="6858000"/>
            <a:chOff x="0" y="0"/>
            <a:chExt cx="281" cy="4320"/>
          </a:xfrm>
        </p:grpSpPr>
        <p:sp>
          <p:nvSpPr>
            <p:cNvPr id="8"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9"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22"/>
                                        </p:tgtEl>
                                        <p:attrNameLst>
                                          <p:attrName>style.visibility</p:attrName>
                                        </p:attrNameLst>
                                      </p:cBhvr>
                                      <p:to>
                                        <p:strVal val="visible"/>
                                      </p:to>
                                    </p:set>
                                    <p:animEffect transition="in" filter="blinds(horizontal)">
                                      <p:cBhvr>
                                        <p:cTn id="7" dur="500"/>
                                        <p:tgtEl>
                                          <p:spTgt spid="721922"/>
                                        </p:tgtEl>
                                      </p:cBhvr>
                                    </p:animEffect>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21938"/>
                                        </p:tgtEl>
                                        <p:attrNameLst>
                                          <p:attrName>style.visibility</p:attrName>
                                        </p:attrNameLst>
                                      </p:cBhvr>
                                      <p:to>
                                        <p:strVal val="visible"/>
                                      </p:to>
                                    </p:set>
                                    <p:animEffect transition="in" filter="box(out)">
                                      <p:cBhvr>
                                        <p:cTn id="12" dur="500"/>
                                        <p:tgtEl>
                                          <p:spTgt spid="721938"/>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animBg="1"/>
      <p:bldP spid="7219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668827" y="176765"/>
            <a:ext cx="2232248" cy="579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pPr marL="177800" indent="-177800">
              <a:spcBef>
                <a:spcPct val="50000"/>
              </a:spcBef>
              <a:tabLst>
                <a:tab pos="177800" algn="l"/>
              </a:tabLst>
            </a:pPr>
            <a:r>
              <a:rPr kumimoji="0" lang="zh-CN" altLang="en-US" sz="3200" b="1" dirty="0">
                <a:solidFill>
                  <a:srgbClr val="FF3300"/>
                </a:solidFill>
                <a:effectLst>
                  <a:outerShdw blurRad="38100" dist="38100" dir="2700000" algn="tl">
                    <a:srgbClr val="000000"/>
                  </a:outerShdw>
                </a:effectLst>
                <a:ea typeface="隶书" panose="02010509060101010101" pitchFamily="49" charset="-122"/>
              </a:rPr>
              <a:t>本章小结：</a:t>
            </a:r>
            <a:endParaRPr kumimoji="0" lang="zh-CN" altLang="en-US" sz="3200" b="1" dirty="0">
              <a:solidFill>
                <a:srgbClr val="FF3300"/>
              </a:solidFill>
              <a:effectLst>
                <a:outerShdw blurRad="38100" dist="38100" dir="2700000" algn="tl">
                  <a:srgbClr val="000000"/>
                </a:outerShdw>
              </a:effectLst>
              <a:ea typeface="隶书" panose="02010509060101010101" pitchFamily="49" charset="-122"/>
            </a:endParaRPr>
          </a:p>
        </p:txBody>
      </p:sp>
      <p:sp>
        <p:nvSpPr>
          <p:cNvPr id="721938" name="Rectangle 18"/>
          <p:cNvSpPr>
            <a:spLocks noChangeArrowheads="1"/>
          </p:cNvSpPr>
          <p:nvPr/>
        </p:nvSpPr>
        <p:spPr bwMode="auto">
          <a:xfrm>
            <a:off x="739045" y="980728"/>
            <a:ext cx="11043152" cy="57382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2600"/>
              </a:lnSpc>
              <a:buFont typeface="Wingdings" panose="05000000000000000000" pitchFamily="2" charset="2"/>
              <a:buChar char="Ø"/>
            </a:pPr>
            <a:r>
              <a:rPr lang="en-US"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语言程序的结构特点：</a:t>
            </a:r>
            <a:endPar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语言程序是由多个函数构成的。</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每个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语言程序中有且只有一个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函数是程序的入口和出口。</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不使用行号，无程序行的概念。</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程序中可使用空行和空格。</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语言程序格式常用锯齿形书写格式。</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语言程序中可加任意多的注释。</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引用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语言标准库函数，一般要用文件包含预处理命令将其头文件包含进来。</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用户自定义的函数，必须先定义后使用。</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变量必须先定义后使用。</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变量名、函数名必须是合法的标识符，标识符习惯用小写字母，</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语言是字母大小写敏感的语言。</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不能用关键字来命名变量和函数。</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函数包含两个部分：声明部分和执行部分，在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语言程序中，声明部分在前，执行部分在后，这两部分的顺序不能颠倒，也不能有交叉。</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语言的语句都是以分号结尾。</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nvGrpSpPr>
          <p:cNvPr id="7" name="Group 77"/>
          <p:cNvGrpSpPr/>
          <p:nvPr/>
        </p:nvGrpSpPr>
        <p:grpSpPr bwMode="auto">
          <a:xfrm>
            <a:off x="-2102" y="0"/>
            <a:ext cx="446088" cy="6858000"/>
            <a:chOff x="0" y="0"/>
            <a:chExt cx="281" cy="4320"/>
          </a:xfrm>
        </p:grpSpPr>
        <p:sp>
          <p:nvSpPr>
            <p:cNvPr id="8"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9"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21938"/>
                                        </p:tgtEl>
                                        <p:attrNameLst>
                                          <p:attrName>style.visibility</p:attrName>
                                        </p:attrNameLst>
                                      </p:cBhvr>
                                      <p:to>
                                        <p:strVal val="visible"/>
                                      </p:to>
                                    </p:set>
                                    <p:animEffect transition="in" filter="box(out)">
                                      <p:cBhvr>
                                        <p:cTn id="7" dur="500"/>
                                        <p:tgtEl>
                                          <p:spTgt spid="721938"/>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668827" y="176765"/>
            <a:ext cx="2232248" cy="579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pPr marL="177800" indent="-177800">
              <a:spcBef>
                <a:spcPct val="50000"/>
              </a:spcBef>
              <a:tabLst>
                <a:tab pos="177800" algn="l"/>
              </a:tabLst>
            </a:pPr>
            <a:r>
              <a:rPr kumimoji="0" lang="zh-CN" altLang="en-US" sz="3200" b="1" dirty="0">
                <a:solidFill>
                  <a:srgbClr val="FF3300"/>
                </a:solidFill>
                <a:effectLst>
                  <a:outerShdw blurRad="38100" dist="38100" dir="2700000" algn="tl">
                    <a:srgbClr val="000000"/>
                  </a:outerShdw>
                </a:effectLst>
                <a:ea typeface="隶书" panose="02010509060101010101" pitchFamily="49" charset="-122"/>
              </a:rPr>
              <a:t>本章小结：</a:t>
            </a:r>
            <a:endParaRPr kumimoji="0" lang="zh-CN" altLang="en-US" sz="3200" b="1" dirty="0">
              <a:solidFill>
                <a:srgbClr val="FF3300"/>
              </a:solidFill>
              <a:effectLst>
                <a:outerShdw blurRad="38100" dist="38100" dir="2700000" algn="tl">
                  <a:srgbClr val="000000"/>
                </a:outerShdw>
              </a:effectLst>
              <a:ea typeface="隶书" panose="02010509060101010101" pitchFamily="49" charset="-122"/>
            </a:endParaRPr>
          </a:p>
        </p:txBody>
      </p:sp>
      <p:sp>
        <p:nvSpPr>
          <p:cNvPr id="721938" name="Rectangle 18"/>
          <p:cNvSpPr>
            <a:spLocks noChangeArrowheads="1"/>
          </p:cNvSpPr>
          <p:nvPr/>
        </p:nvSpPr>
        <p:spPr bwMode="auto">
          <a:xfrm>
            <a:off x="739045" y="980728"/>
            <a:ext cx="11043152" cy="121135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3000"/>
              </a:lnSpc>
              <a:buFont typeface="Wingdings" panose="05000000000000000000" pitchFamily="2" charset="2"/>
              <a:buChar char="Ø"/>
            </a:pPr>
            <a:r>
              <a:rPr lang="zh-CN" altLang="en-US"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编程步骤：</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编写一个实现某种功能的</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语言程序，必须经历</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编辑→编译→链接→运行</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这四个步骤，每个步骤将完成不同的功能并生成不同类型的文件，如果其中的某一步出错，则必须回到编辑重新进行调试，所以编写一个正确的</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语言程序，调试过程是一个反反复复的过程。</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nvGrpSpPr>
          <p:cNvPr id="7" name="Group 77"/>
          <p:cNvGrpSpPr/>
          <p:nvPr/>
        </p:nvGrpSpPr>
        <p:grpSpPr bwMode="auto">
          <a:xfrm>
            <a:off x="-2102" y="0"/>
            <a:ext cx="446088" cy="6858000"/>
            <a:chOff x="0" y="0"/>
            <a:chExt cx="281" cy="4320"/>
          </a:xfrm>
        </p:grpSpPr>
        <p:sp>
          <p:nvSpPr>
            <p:cNvPr id="8"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9"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21938"/>
                                        </p:tgtEl>
                                        <p:attrNameLst>
                                          <p:attrName>style.visibility</p:attrName>
                                        </p:attrNameLst>
                                      </p:cBhvr>
                                      <p:to>
                                        <p:strVal val="visible"/>
                                      </p:to>
                                    </p:set>
                                    <p:animEffect transition="in" filter="box(out)">
                                      <p:cBhvr>
                                        <p:cTn id="7" dur="500"/>
                                        <p:tgtEl>
                                          <p:spTgt spid="721938"/>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a:xfrm>
            <a:off x="2057400" y="2206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课程说明</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9218" name="Rectangle 3"/>
          <p:cNvSpPr>
            <a:spLocks noGrp="1"/>
          </p:cNvSpPr>
          <p:nvPr>
            <p:ph idx="1"/>
          </p:nvPr>
        </p:nvSpPr>
        <p:spPr>
          <a:xfrm>
            <a:off x="2063750" y="1093788"/>
            <a:ext cx="8153400" cy="67945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进阶参考书：</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pic>
        <p:nvPicPr>
          <p:cNvPr id="11267" name="Picture 4"/>
          <p:cNvPicPr>
            <a:picLocks noChangeAspect="1"/>
          </p:cNvPicPr>
          <p:nvPr/>
        </p:nvPicPr>
        <p:blipFill>
          <a:blip r:embed="rId1"/>
          <a:stretch>
            <a:fillRect/>
          </a:stretch>
        </p:blipFill>
        <p:spPr>
          <a:xfrm>
            <a:off x="2216150" y="1916113"/>
            <a:ext cx="3448050" cy="4257675"/>
          </a:xfrm>
          <a:prstGeom prst="rect">
            <a:avLst/>
          </a:prstGeom>
          <a:noFill/>
          <a:ln w="9525">
            <a:noFill/>
          </a:ln>
        </p:spPr>
      </p:pic>
      <p:pic>
        <p:nvPicPr>
          <p:cNvPr id="11268" name="Picture 5"/>
          <p:cNvPicPr>
            <a:picLocks noChangeAspect="1"/>
          </p:cNvPicPr>
          <p:nvPr/>
        </p:nvPicPr>
        <p:blipFill>
          <a:blip r:embed="rId2"/>
          <a:stretch>
            <a:fillRect/>
          </a:stretch>
        </p:blipFill>
        <p:spPr>
          <a:xfrm>
            <a:off x="6167438" y="1916113"/>
            <a:ext cx="3371850" cy="4257675"/>
          </a:xfrm>
          <a:prstGeom prst="rect">
            <a:avLst/>
          </a:prstGeom>
          <a:noFill/>
          <a:ln w="9525">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a:xfrm>
            <a:off x="2057400" y="3984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教材与参考教材</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11266" name="Rectangle 3"/>
          <p:cNvSpPr>
            <a:spLocks noGrp="1"/>
          </p:cNvSpPr>
          <p:nvPr>
            <p:ph idx="1"/>
          </p:nvPr>
        </p:nvSpPr>
        <p:spPr>
          <a:xfrm>
            <a:off x="2063750" y="1271588"/>
            <a:ext cx="8424863" cy="518160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Times New Roman" panose="02020603050405020304" pitchFamily="18" charset="0"/>
                <a:ea typeface="+mn-ea"/>
                <a:cs typeface="+mn-cs"/>
              </a:rPr>
              <a:t>《 </a:t>
            </a:r>
            <a:r>
              <a:rPr kumimoji="1"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C语言程序设计教程</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（第</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3</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版），</a:t>
            </a:r>
            <a:r>
              <a:rPr kumimoji="1" lang="zh-CN"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王敬华</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著，清华大学出版社，</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2021</a:t>
            </a:r>
            <a:endParaRPr kumimoji="1" lang="en-US" altLang="zh-CN" sz="2800" b="0"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C</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程序设计语言</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（第</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版</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新版），（美）克尼汉，（美）里奇 著，机械工业出版社，</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2004</a:t>
            </a:r>
            <a:endPar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 Primer Plus》</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（第五版）中文版， </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]Stephen Prata</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著，人民邮电出版社，</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2005</a:t>
            </a:r>
            <a:endPar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语言程序设计：现代方法</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（第</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版）</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]K. N. King</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著，人民邮电出版社， </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2010</a:t>
            </a:r>
            <a:endPar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xfrm>
            <a:off x="2057400" y="3984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教材与参考教材</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13314" name="Rectangle 3"/>
          <p:cNvSpPr>
            <a:spLocks noGrp="1"/>
          </p:cNvSpPr>
          <p:nvPr>
            <p:ph idx="1"/>
          </p:nvPr>
        </p:nvSpPr>
        <p:spPr>
          <a:xfrm>
            <a:off x="2063750" y="1271588"/>
            <a:ext cx="8424863" cy="518160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和指针</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Kenneth A.Reek</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，人民邮电出版社，</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2008</a:t>
            </a: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专家编程</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Perter Van Der Linden</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，人民邮电出版社，</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2008</a:t>
            </a: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a:xfrm>
            <a:off x="914400" y="490538"/>
            <a:ext cx="10363200"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考试与成绩评定方式</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15362" name="Rectangle 3"/>
          <p:cNvSpPr>
            <a:spLocks noGrp="1"/>
          </p:cNvSpPr>
          <p:nvPr>
            <p:ph idx="1"/>
          </p:nvPr>
        </p:nvSpPr>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学期总成绩＝</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None/>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平时成绩</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(40%)</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＋期末考试成绩</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(60%)</a:t>
            </a: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None/>
            </a:pP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平时成绩包括</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pP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平时记录的出勤情况、课堂提问、课堂小测验以及课后作业等</a:t>
            </a:r>
            <a:endPar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pP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上机实验与作业</a:t>
            </a:r>
            <a:endPar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6946" name="Object 2"/>
          <p:cNvGraphicFramePr>
            <a:graphicFrameLocks noChangeAspect="1"/>
          </p:cNvGraphicFramePr>
          <p:nvPr/>
        </p:nvGraphicFramePr>
        <p:xfrm>
          <a:off x="2057400" y="4191001"/>
          <a:ext cx="1487488" cy="2201863"/>
        </p:xfrm>
        <a:graphic>
          <a:graphicData uri="http://schemas.openxmlformats.org/presentationml/2006/ole">
            <mc:AlternateContent xmlns:mc="http://schemas.openxmlformats.org/markup-compatibility/2006">
              <mc:Choice xmlns:v="urn:schemas-microsoft-com:vml" Requires="v">
                <p:oleObj spid="_x0000_s466970" name="剪辑" r:id="rId1" imgW="18926175" imgH="28251150" progId="">
                  <p:embed/>
                </p:oleObj>
              </mc:Choice>
              <mc:Fallback>
                <p:oleObj name="剪辑" r:id="rId1" imgW="18926175" imgH="2825115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191001"/>
                        <a:ext cx="1487488" cy="220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6947" name="Group 3"/>
          <p:cNvGrpSpPr/>
          <p:nvPr/>
        </p:nvGrpSpPr>
        <p:grpSpPr bwMode="auto">
          <a:xfrm>
            <a:off x="2566988" y="333376"/>
            <a:ext cx="7543800" cy="6119813"/>
            <a:chOff x="480" y="816"/>
            <a:chExt cx="4752" cy="2865"/>
          </a:xfrm>
        </p:grpSpPr>
        <p:sp>
          <p:nvSpPr>
            <p:cNvPr id="466948" name="Oval 4"/>
            <p:cNvSpPr>
              <a:spLocks noChangeArrowheads="1"/>
            </p:cNvSpPr>
            <p:nvPr/>
          </p:nvSpPr>
          <p:spPr bwMode="auto">
            <a:xfrm>
              <a:off x="480" y="816"/>
              <a:ext cx="4752" cy="2112"/>
            </a:xfrm>
            <a:prstGeom prst="ellipse">
              <a:avLst/>
            </a:prstGeom>
            <a:gradFill rotWithShape="0">
              <a:gsLst>
                <a:gs pos="0">
                  <a:srgbClr val="CC00FF">
                    <a:gamma/>
                    <a:shade val="46275"/>
                    <a:invGamma/>
                  </a:srgbClr>
                </a:gs>
                <a:gs pos="50000">
                  <a:srgbClr val="CC00FF"/>
                </a:gs>
                <a:gs pos="100000">
                  <a:srgbClr val="CC00FF">
                    <a:gamma/>
                    <a:shade val="46275"/>
                    <a:invGamma/>
                  </a:srgbClr>
                </a:gs>
              </a:gsLst>
              <a:lin ang="5400000" scaled="1"/>
            </a:gradFill>
            <a:ln w="12700">
              <a:noFill/>
              <a:round/>
            </a:ln>
            <a:effectLst>
              <a:glow rad="101600">
                <a:schemeClr val="accent1">
                  <a:satMod val="175000"/>
                  <a:alpha val="40000"/>
                </a:schemeClr>
              </a:glow>
              <a:outerShdw blurRad="76200" dist="12700" dir="8100000" sy="-23000" kx="800400" algn="br" rotWithShape="0">
                <a:prstClr val="black">
                  <a:alpha val="20000"/>
                </a:prstClr>
              </a:outerShdw>
            </a:effectLst>
            <a:scene3d>
              <a:camera prst="orthographicFront">
                <a:rot lat="0" lon="0" rev="0"/>
              </a:camera>
              <a:lightRig rig="glow" dir="t">
                <a:rot lat="0" lon="0" rev="14100000"/>
              </a:lightRig>
            </a:scene3d>
            <a:sp3d prstMaterial="softEdge">
              <a:bevelT w="127000" prst="hardEdge"/>
            </a:sp3d>
          </p:spPr>
          <p:txBody>
            <a:bodyPr wrap="none" anchor="ctr"/>
            <a:lstStyle/>
            <a:p>
              <a:endParaRPr lang="zh-CN" altLang="en-US"/>
            </a:p>
          </p:txBody>
        </p:sp>
        <p:sp>
          <p:nvSpPr>
            <p:cNvPr id="466949" name="Rectangle 5"/>
            <p:cNvSpPr>
              <a:spLocks noChangeArrowheads="1"/>
            </p:cNvSpPr>
            <p:nvPr/>
          </p:nvSpPr>
          <p:spPr bwMode="auto">
            <a:xfrm>
              <a:off x="581" y="1659"/>
              <a:ext cx="4552" cy="389"/>
            </a:xfrm>
            <a:prstGeom prst="rect">
              <a:avLst/>
            </a:prstGeom>
            <a:noFill/>
            <a:ln w="12700">
              <a:noFill/>
              <a:miter lim="800000"/>
            </a:ln>
            <a:effectLst>
              <a:outerShdw dist="35921" dir="2700000" algn="ctr" rotWithShape="0">
                <a:schemeClr val="bg2">
                  <a:alpha val="50000"/>
                </a:schemeClr>
              </a:outerShdw>
            </a:effectLst>
          </p:spPr>
          <p:txBody>
            <a:bodyPr wrap="none" anchor="ctr">
              <a:spAutoFit/>
            </a:bodyPr>
            <a:lstStyle/>
            <a:p>
              <a:pPr algn="ctr"/>
              <a:r>
                <a:rPr lang="zh-CN" altLang="en-US"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第</a:t>
              </a:r>
              <a:r>
                <a:rPr lang="en-US" altLang="zh-CN"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2</a:t>
              </a:r>
              <a:r>
                <a:rPr lang="zh-CN" altLang="en-US"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章 </a:t>
              </a:r>
              <a:r>
                <a:rPr lang="en-US" altLang="zh-CN"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lang="zh-CN" altLang="en-US"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语言程序设计基础</a:t>
              </a:r>
              <a:endParaRPr lang="zh-CN" altLang="en-US" sz="3600" b="1">
                <a:solidFill>
                  <a:srgbClr val="00FFFF"/>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pic>
          <p:nvPicPr>
            <p:cNvPr id="466950" name="Picture 6"/>
            <p:cNvPicPr>
              <a:picLocks noChangeAspect="1" noChangeArrowheads="1"/>
            </p:cNvPicPr>
            <p:nvPr/>
          </p:nvPicPr>
          <p:blipFill>
            <a:blip r:embed="rId3" cstate="print"/>
            <a:srcRect/>
            <a:stretch>
              <a:fillRect/>
            </a:stretch>
          </p:blipFill>
          <p:spPr bwMode="auto">
            <a:xfrm>
              <a:off x="2537" y="2496"/>
              <a:ext cx="2503" cy="1152"/>
            </a:xfrm>
            <a:prstGeom prst="rect">
              <a:avLst/>
            </a:prstGeom>
            <a:noFill/>
            <a:ln w="12700">
              <a:noFill/>
              <a:miter lim="800000"/>
              <a:headEnd type="none" w="sm" len="sm"/>
              <a:tailEnd type="none" w="sm" len="sm"/>
            </a:ln>
            <a:effectLst>
              <a:outerShdw dist="107763" dir="2700000" algn="ctr" rotWithShape="0">
                <a:schemeClr val="bg2">
                  <a:alpha val="50000"/>
                </a:schemeClr>
              </a:outerShdw>
            </a:effectLst>
          </p:spPr>
        </p:pic>
        <p:sp>
          <p:nvSpPr>
            <p:cNvPr id="466951" name="Line 7"/>
            <p:cNvSpPr>
              <a:spLocks noChangeShapeType="1"/>
            </p:cNvSpPr>
            <p:nvPr/>
          </p:nvSpPr>
          <p:spPr bwMode="auto">
            <a:xfrm>
              <a:off x="2304" y="3648"/>
              <a:ext cx="2784" cy="0"/>
            </a:xfrm>
            <a:prstGeom prst="line">
              <a:avLst/>
            </a:prstGeom>
            <a:noFill/>
            <a:ln w="38100">
              <a:pattFill prst="dkHorz">
                <a:fgClr>
                  <a:srgbClr val="00CCFF"/>
                </a:fgClr>
                <a:bgClr>
                  <a:srgbClr val="FFFFFF"/>
                </a:bgClr>
              </a:pattFill>
              <a:round/>
            </a:ln>
            <a:effectLst>
              <a:outerShdw dist="107763" dir="2700000" algn="ctr" rotWithShape="0">
                <a:schemeClr val="bg2">
                  <a:alpha val="50000"/>
                </a:schemeClr>
              </a:outerShdw>
            </a:effectLst>
          </p:spPr>
          <p:txBody>
            <a:bodyPr wrap="none" anchor="ctr"/>
            <a:lstStyle/>
            <a:p>
              <a:endParaRPr lang="zh-CN" altLang="en-US"/>
            </a:p>
          </p:txBody>
        </p:sp>
        <p:sp>
          <p:nvSpPr>
            <p:cNvPr id="466952" name="Line 8"/>
            <p:cNvSpPr>
              <a:spLocks noChangeShapeType="1"/>
            </p:cNvSpPr>
            <p:nvPr/>
          </p:nvSpPr>
          <p:spPr bwMode="auto">
            <a:xfrm>
              <a:off x="2160" y="3681"/>
              <a:ext cx="2784" cy="0"/>
            </a:xfrm>
            <a:prstGeom prst="line">
              <a:avLst/>
            </a:prstGeom>
            <a:noFill/>
            <a:ln w="38100">
              <a:pattFill prst="dkHorz">
                <a:fgClr>
                  <a:srgbClr val="00CCFF"/>
                </a:fgClr>
                <a:bgClr>
                  <a:srgbClr val="FFFFFF"/>
                </a:bgClr>
              </a:pattFill>
              <a:round/>
            </a:ln>
            <a:effectLst>
              <a:outerShdw dist="107763" dir="2700000" algn="ctr" rotWithShape="0">
                <a:schemeClr val="bg2">
                  <a:alpha val="50000"/>
                </a:schemeClr>
              </a:outerShdw>
            </a:effectLst>
          </p:spPr>
          <p:txBody>
            <a:bodyPr wrap="none" anchor="ctr"/>
            <a:lstStyle/>
            <a:p>
              <a:endParaRPr lang="zh-CN" altLang="en-U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466947"/>
                                        </p:tgtEl>
                                        <p:attrNameLst>
                                          <p:attrName>style.visibility</p:attrName>
                                        </p:attrNameLst>
                                      </p:cBhvr>
                                      <p:to>
                                        <p:strVal val="visible"/>
                                      </p:to>
                                    </p:set>
                                    <p:anim calcmode="lin" valueType="num">
                                      <p:cBhvr>
                                        <p:cTn id="7" dur="500" fill="hold"/>
                                        <p:tgtEl>
                                          <p:spTgt spid="466947"/>
                                        </p:tgtEl>
                                        <p:attrNameLst>
                                          <p:attrName>ppt_w</p:attrName>
                                        </p:attrNameLst>
                                      </p:cBhvr>
                                      <p:tavLst>
                                        <p:tav tm="0">
                                          <p:val>
                                            <p:fltVal val="0"/>
                                          </p:val>
                                        </p:tav>
                                        <p:tav tm="100000">
                                          <p:val>
                                            <p:strVal val="#ppt_w"/>
                                          </p:val>
                                        </p:tav>
                                      </p:tavLst>
                                    </p:anim>
                                    <p:anim calcmode="lin" valueType="num">
                                      <p:cBhvr>
                                        <p:cTn id="8" dur="500" fill="hold"/>
                                        <p:tgtEl>
                                          <p:spTgt spid="466947"/>
                                        </p:tgtEl>
                                        <p:attrNameLst>
                                          <p:attrName>ppt_h</p:attrName>
                                        </p:attrNameLst>
                                      </p:cBhvr>
                                      <p:tavLst>
                                        <p:tav tm="0">
                                          <p:val>
                                            <p:fltVal val="0"/>
                                          </p:val>
                                        </p:tav>
                                        <p:tav tm="100000">
                                          <p:val>
                                            <p:strVal val="#ppt_h"/>
                                          </p:val>
                                        </p:tav>
                                      </p:tavLst>
                                    </p:anim>
                                    <p:anim calcmode="lin" valueType="num">
                                      <p:cBhvr>
                                        <p:cTn id="9" dur="500" fill="hold"/>
                                        <p:tgtEl>
                                          <p:spTgt spid="466947"/>
                                        </p:tgtEl>
                                        <p:attrNameLst>
                                          <p:attrName>ppt_x</p:attrName>
                                        </p:attrNameLst>
                                      </p:cBhvr>
                                      <p:tavLst>
                                        <p:tav tm="0">
                                          <p:val>
                                            <p:fltVal val="0.5"/>
                                          </p:val>
                                        </p:tav>
                                        <p:tav tm="100000">
                                          <p:val>
                                            <p:strVal val="#ppt_x"/>
                                          </p:val>
                                        </p:tav>
                                      </p:tavLst>
                                    </p:anim>
                                    <p:anim calcmode="lin" valueType="num">
                                      <p:cBhvr>
                                        <p:cTn id="10" dur="500" fill="hold"/>
                                        <p:tgtEl>
                                          <p:spTgt spid="466947"/>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nodeType="clickEffect">
                                  <p:stCondLst>
                                    <p:cond delay="0"/>
                                  </p:stCondLst>
                                  <p:childTnLst>
                                    <p:set>
                                      <p:cBhvr>
                                        <p:cTn id="14" dur="1" fill="hold">
                                          <p:stCondLst>
                                            <p:cond delay="0"/>
                                          </p:stCondLst>
                                        </p:cTn>
                                        <p:tgtEl>
                                          <p:spTgt spid="466947"/>
                                        </p:tgtEl>
                                        <p:attrNameLst>
                                          <p:attrName>style.visibility</p:attrName>
                                        </p:attrNameLst>
                                      </p:cBhvr>
                                      <p:to>
                                        <p:strVal val="visible"/>
                                      </p:to>
                                    </p:set>
                                    <p:animEffect transition="in" filter="wheel(4)">
                                      <p:cBhvr>
                                        <p:cTn id="15" dur="2000"/>
                                        <p:tgtEl>
                                          <p:spTgt spid="466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3" name="Rectangle 23"/>
          <p:cNvSpPr>
            <a:spLocks noChangeArrowheads="1"/>
          </p:cNvSpPr>
          <p:nvPr/>
        </p:nvSpPr>
        <p:spPr bwMode="auto">
          <a:xfrm>
            <a:off x="1076527" y="3841751"/>
            <a:ext cx="10563045" cy="2290763"/>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28575">
            <a:solidFill>
              <a:srgbClr val="FF33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lIns="18000"/>
          <a:lstStyle/>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了解程序设计语言的发展及其特点；</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掌握机器语言、汇编语言和高级语言的差异；</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了解</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语言的发展历史及特点和应用；</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掌握</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语言程序的基本结构；</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掌握编写</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程序的基本步骤和调试过程。</a:t>
            </a:r>
            <a:endParaRPr lang="zh-CN" altLang="en-US" b="1" dirty="0">
              <a:effectLst>
                <a:outerShdw blurRad="38100" dist="38100" dir="2700000" algn="tl">
                  <a:srgbClr val="FFFFFF"/>
                </a:outerShdw>
              </a:effectLst>
              <a:latin typeface="+mn-lt"/>
              <a:ea typeface="楷体" panose="02010609060101010101" pitchFamily="49" charset="-122"/>
            </a:endParaRPr>
          </a:p>
        </p:txBody>
      </p:sp>
      <p:sp>
        <p:nvSpPr>
          <p:cNvPr id="675847" name="Rectangle 7"/>
          <p:cNvSpPr>
            <a:spLocks noChangeArrowheads="1"/>
          </p:cNvSpPr>
          <p:nvPr/>
        </p:nvSpPr>
        <p:spPr bwMode="auto">
          <a:xfrm>
            <a:off x="1079451" y="873427"/>
            <a:ext cx="10561165" cy="2051517"/>
          </a:xfrm>
          <a:prstGeom prst="rect">
            <a:avLst/>
          </a:prstGeom>
          <a:ln w="38100"/>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1">
            <a:schemeClr val="accent1"/>
          </a:lnRef>
          <a:fillRef idx="2">
            <a:schemeClr val="accent1"/>
          </a:fillRef>
          <a:effectRef idx="1">
            <a:schemeClr val="accent1"/>
          </a:effectRef>
          <a:fontRef idx="minor">
            <a:schemeClr val="dk1"/>
          </a:fontRef>
        </p:style>
        <p:txBody>
          <a:bodyPr/>
          <a:lstStyle/>
          <a:p>
            <a:pPr>
              <a:lnSpc>
                <a:spcPts val="3500"/>
              </a:lnSpc>
              <a:spcBef>
                <a:spcPct val="20000"/>
              </a:spcBef>
              <a:buFont typeface="Wingdings" panose="05000000000000000000" pitchFamily="2" charset="2"/>
              <a:buNone/>
            </a:pPr>
            <a:r>
              <a:rPr lang="en-US" altLang="zh-CN" b="1" dirty="0">
                <a:effectLst>
                  <a:outerShdw blurRad="38100" dist="38100" dir="2700000" algn="tl">
                    <a:srgbClr val="FFFFFF"/>
                  </a:outerShdw>
                </a:effectLst>
                <a:ea typeface="楷体" panose="02010609060101010101" pitchFamily="49" charset="-122"/>
              </a:rPr>
              <a:t>        </a:t>
            </a:r>
            <a:r>
              <a:rPr lang="zh-CN" altLang="en-US" b="1" dirty="0">
                <a:effectLst>
                  <a:outerShdw blurRad="38100" dist="38100" dir="2700000" algn="tl">
                    <a:srgbClr val="FFFFFF"/>
                  </a:outerShdw>
                </a:effectLst>
                <a:ea typeface="楷体" panose="02010609060101010101" pitchFamily="49" charset="-122"/>
              </a:rPr>
              <a:t>另外，本章我们将带领大家来实际感受一下</a:t>
            </a:r>
            <a:r>
              <a:rPr lang="en-US" altLang="zh-CN" b="1" dirty="0">
                <a:effectLst>
                  <a:outerShdw blurRad="38100" dist="38100" dir="2700000" algn="tl">
                    <a:srgbClr val="FFFFFF"/>
                  </a:outerShdw>
                </a:effectLst>
                <a:ea typeface="楷体" panose="02010609060101010101" pitchFamily="49" charset="-122"/>
              </a:rPr>
              <a:t>C</a:t>
            </a:r>
            <a:r>
              <a:rPr lang="zh-CN" altLang="en-US" b="1" dirty="0">
                <a:effectLst>
                  <a:outerShdw blurRad="38100" dist="38100" dir="2700000" algn="tl">
                    <a:srgbClr val="FFFFFF"/>
                  </a:outerShdw>
                </a:effectLst>
                <a:ea typeface="楷体" panose="02010609060101010101" pitchFamily="49" charset="-122"/>
              </a:rPr>
              <a:t>语言程序是一个什么样子，它的</a:t>
            </a:r>
            <a:r>
              <a:rPr lang="zh-CN" altLang="en-US" b="1" dirty="0">
                <a:solidFill>
                  <a:srgbClr val="FF6600"/>
                </a:solidFill>
                <a:effectLst>
                  <a:outerShdw blurRad="38100" dist="38100" dir="2700000" algn="tl">
                    <a:srgbClr val="000000"/>
                  </a:outerShdw>
                </a:effectLst>
                <a:ea typeface="楷体" panose="02010609060101010101" pitchFamily="49" charset="-122"/>
              </a:rPr>
              <a:t>结构特点</a:t>
            </a:r>
            <a:r>
              <a:rPr lang="zh-CN" altLang="en-US" b="1" dirty="0">
                <a:effectLst>
                  <a:outerShdw blurRad="38100" dist="38100" dir="2700000" algn="tl">
                    <a:srgbClr val="FFFFFF"/>
                  </a:outerShdw>
                </a:effectLst>
                <a:ea typeface="楷体" panose="02010609060101010101" pitchFamily="49" charset="-122"/>
              </a:rPr>
              <a:t>是什么，这是我们进行</a:t>
            </a:r>
            <a:r>
              <a:rPr lang="en-US" altLang="zh-CN" b="1" dirty="0">
                <a:effectLst>
                  <a:outerShdw blurRad="38100" dist="38100" dir="2700000" algn="tl">
                    <a:srgbClr val="FFFFFF"/>
                  </a:outerShdw>
                </a:effectLst>
                <a:ea typeface="楷体" panose="02010609060101010101" pitchFamily="49" charset="-122"/>
              </a:rPr>
              <a:t>C</a:t>
            </a:r>
            <a:r>
              <a:rPr lang="zh-CN" altLang="en-US" b="1" dirty="0">
                <a:effectLst>
                  <a:outerShdw blurRad="38100" dist="38100" dir="2700000" algn="tl">
                    <a:srgbClr val="FFFFFF"/>
                  </a:outerShdw>
                </a:effectLst>
                <a:ea typeface="楷体" panose="02010609060101010101" pitchFamily="49" charset="-122"/>
              </a:rPr>
              <a:t>语言程序设计必须遵循的规范。</a:t>
            </a:r>
            <a:endParaRPr lang="zh-CN" altLang="en-US" b="1" dirty="0">
              <a:effectLst>
                <a:outerShdw blurRad="38100" dist="38100" dir="2700000" algn="tl">
                  <a:srgbClr val="FFFFFF"/>
                </a:outerShdw>
              </a:effectLst>
              <a:ea typeface="楷体" panose="02010609060101010101" pitchFamily="49" charset="-122"/>
            </a:endParaRPr>
          </a:p>
          <a:p>
            <a:pPr>
              <a:lnSpc>
                <a:spcPts val="3500"/>
              </a:lnSpc>
              <a:spcBef>
                <a:spcPct val="20000"/>
              </a:spcBef>
              <a:buFont typeface="Wingdings" panose="05000000000000000000" pitchFamily="2" charset="2"/>
              <a:buNone/>
            </a:pPr>
            <a:r>
              <a:rPr lang="zh-CN" altLang="en-US" b="1" dirty="0">
                <a:effectLst>
                  <a:outerShdw blurRad="38100" dist="38100" dir="2700000" algn="tl">
                    <a:srgbClr val="FFFFFF"/>
                  </a:outerShdw>
                </a:effectLst>
                <a:ea typeface="楷体" panose="02010609060101010101" pitchFamily="49" charset="-122"/>
              </a:rPr>
              <a:t>        最后，我们应该掌握的是如何来</a:t>
            </a:r>
            <a:r>
              <a:rPr lang="zh-CN" altLang="en-US" b="1" dirty="0">
                <a:solidFill>
                  <a:srgbClr val="FF6600"/>
                </a:solidFill>
                <a:effectLst>
                  <a:outerShdw blurRad="38100" dist="38100" dir="2700000" algn="tl">
                    <a:srgbClr val="000000"/>
                  </a:outerShdw>
                </a:effectLst>
                <a:ea typeface="楷体" panose="02010609060101010101" pitchFamily="49" charset="-122"/>
              </a:rPr>
              <a:t>编写和调试一个</a:t>
            </a:r>
            <a:r>
              <a:rPr lang="en-US" altLang="zh-CN" b="1" dirty="0">
                <a:solidFill>
                  <a:srgbClr val="FF6600"/>
                </a:solidFill>
                <a:effectLst>
                  <a:outerShdw blurRad="38100" dist="38100" dir="2700000" algn="tl">
                    <a:srgbClr val="000000"/>
                  </a:outerShdw>
                </a:effectLst>
                <a:ea typeface="楷体" panose="02010609060101010101" pitchFamily="49" charset="-122"/>
              </a:rPr>
              <a:t>C</a:t>
            </a:r>
            <a:r>
              <a:rPr lang="zh-CN" altLang="en-US" b="1" dirty="0">
                <a:solidFill>
                  <a:srgbClr val="FF6600"/>
                </a:solidFill>
                <a:effectLst>
                  <a:outerShdw blurRad="38100" dist="38100" dir="2700000" algn="tl">
                    <a:srgbClr val="000000"/>
                  </a:outerShdw>
                </a:effectLst>
                <a:ea typeface="楷体" panose="02010609060101010101" pitchFamily="49" charset="-122"/>
              </a:rPr>
              <a:t>语言程序</a:t>
            </a:r>
            <a:r>
              <a:rPr lang="zh-CN" altLang="en-US" b="1" dirty="0">
                <a:effectLst>
                  <a:outerShdw blurRad="38100" dist="38100" dir="2700000" algn="tl">
                    <a:srgbClr val="FFFFFF"/>
                  </a:outerShdw>
                </a:effectLst>
                <a:ea typeface="楷体" panose="02010609060101010101" pitchFamily="49" charset="-122"/>
              </a:rPr>
              <a:t>，这是我们每一个</a:t>
            </a:r>
            <a:r>
              <a:rPr lang="en-US" altLang="zh-CN" b="1" dirty="0">
                <a:effectLst>
                  <a:outerShdw blurRad="38100" dist="38100" dir="2700000" algn="tl">
                    <a:srgbClr val="FFFFFF"/>
                  </a:outerShdw>
                </a:effectLst>
                <a:ea typeface="楷体" panose="02010609060101010101" pitchFamily="49" charset="-122"/>
              </a:rPr>
              <a:t>C</a:t>
            </a:r>
            <a:r>
              <a:rPr lang="zh-CN" altLang="en-US" b="1" dirty="0">
                <a:effectLst>
                  <a:outerShdw blurRad="38100" dist="38100" dir="2700000" algn="tl">
                    <a:srgbClr val="FFFFFF"/>
                  </a:outerShdw>
                </a:effectLst>
                <a:ea typeface="楷体" panose="02010609060101010101" pitchFamily="49" charset="-122"/>
              </a:rPr>
              <a:t>语言程序员所必须具备的基本功。</a:t>
            </a:r>
            <a:r>
              <a:rPr lang="zh-CN" altLang="en-US" sz="3600" b="1" dirty="0">
                <a:effectLst>
                  <a:outerShdw blurRad="38100" dist="38100" dir="2700000" algn="tl">
                    <a:srgbClr val="FFFFFF"/>
                  </a:outerShdw>
                </a:effectLst>
                <a:ea typeface="楷体" panose="02010609060101010101" pitchFamily="49" charset="-122"/>
              </a:rPr>
              <a:t> </a:t>
            </a:r>
            <a:endParaRPr lang="zh-CN" altLang="en-US" sz="3600" b="1" dirty="0">
              <a:effectLst>
                <a:outerShdw blurRad="38100" dist="38100" dir="2700000" algn="tl">
                  <a:srgbClr val="FFFFFF"/>
                </a:outerShdw>
              </a:effectLst>
              <a:ea typeface="楷体" panose="02010609060101010101" pitchFamily="49" charset="-122"/>
            </a:endParaRPr>
          </a:p>
        </p:txBody>
      </p:sp>
      <p:sp>
        <p:nvSpPr>
          <p:cNvPr id="675861" name="Text Box 21"/>
          <p:cNvSpPr txBox="1">
            <a:spLocks noChangeArrowheads="1"/>
          </p:cNvSpPr>
          <p:nvPr/>
        </p:nvSpPr>
        <p:spPr bwMode="auto">
          <a:xfrm>
            <a:off x="523185" y="188641"/>
            <a:ext cx="2811289" cy="579437"/>
          </a:xfrm>
          <a:prstGeom prst="rect">
            <a:avLst/>
          </a:prstGeom>
          <a:noFill/>
          <a:ln w="57150">
            <a:noFill/>
            <a:miter lim="800000"/>
          </a:ln>
          <a:effectLst/>
        </p:spPr>
        <p:txBody>
          <a:bodyPr wrap="square">
            <a:spAutoFit/>
          </a:bodyPr>
          <a:lstStyle/>
          <a:p>
            <a:pPr marL="177800" indent="-177800">
              <a:spcBef>
                <a:spcPct val="50000"/>
              </a:spcBef>
              <a:buFont typeface="Wingdings" panose="05000000000000000000" pitchFamily="2" charset="2"/>
              <a:buChar char="u"/>
              <a:tabLst>
                <a:tab pos="177800" algn="l"/>
              </a:tabLst>
            </a:pPr>
            <a:r>
              <a:rPr kumimoji="0" lang="zh-CN" altLang="en-US" sz="3200" b="1" dirty="0">
                <a:solidFill>
                  <a:srgbClr val="FF3300"/>
                </a:solidFill>
                <a:effectLst>
                  <a:outerShdw blurRad="38100" dist="38100" dir="2700000" algn="tl">
                    <a:srgbClr val="000000"/>
                  </a:outerShdw>
                </a:effectLst>
                <a:latin typeface="Arial" panose="020B0604020202020204" pitchFamily="34" charset="0"/>
                <a:ea typeface="隶书" panose="02010509060101010101" pitchFamily="49" charset="-122"/>
              </a:rPr>
              <a:t>学习的意义</a:t>
            </a:r>
            <a:r>
              <a:rPr kumimoji="0" lang="zh-CN" altLang="en-US" b="1" dirty="0">
                <a:effectLst>
                  <a:outerShdw blurRad="38100" dist="38100" dir="2700000" algn="tl">
                    <a:srgbClr val="FFFFFF"/>
                  </a:outerShdw>
                </a:effectLst>
              </a:rPr>
              <a:t>   </a:t>
            </a:r>
            <a:endParaRPr kumimoji="0" lang="zh-CN" altLang="en-US" dirty="0"/>
          </a:p>
        </p:txBody>
      </p:sp>
      <p:sp>
        <p:nvSpPr>
          <p:cNvPr id="675862" name="Text Box 22"/>
          <p:cNvSpPr txBox="1">
            <a:spLocks noChangeArrowheads="1"/>
          </p:cNvSpPr>
          <p:nvPr/>
        </p:nvSpPr>
        <p:spPr bwMode="auto">
          <a:xfrm>
            <a:off x="542235" y="3170239"/>
            <a:ext cx="4105275" cy="579437"/>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u"/>
              <a:tabLst>
                <a:tab pos="177800" algn="l"/>
              </a:tabLst>
            </a:pPr>
            <a:r>
              <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学习目标</a:t>
            </a:r>
            <a:r>
              <a:rPr kumimoji="0" lang="zh-CN" altLang="en-US" b="1">
                <a:effectLst>
                  <a:outerShdw blurRad="38100" dist="38100" dir="2700000" algn="tl">
                    <a:srgbClr val="FFFFFF"/>
                  </a:outerShdw>
                </a:effectLst>
                <a:latin typeface="隶书" panose="02010509060101010101" pitchFamily="49" charset="-122"/>
                <a:ea typeface="隶书" panose="02010509060101010101" pitchFamily="49" charset="-122"/>
              </a:rPr>
              <a:t>   </a:t>
            </a:r>
            <a:endParaRPr kumimoji="0" lang="zh-CN" altLang="en-US">
              <a:latin typeface="隶书" panose="02010509060101010101" pitchFamily="49" charset="-122"/>
              <a:ea typeface="隶书" panose="02010509060101010101" pitchFamily="49" charset="-122"/>
            </a:endParaRPr>
          </a:p>
        </p:txBody>
      </p:sp>
      <p:grpSp>
        <p:nvGrpSpPr>
          <p:cNvPr id="675864" name="Group 24"/>
          <p:cNvGrpSpPr/>
          <p:nvPr/>
        </p:nvGrpSpPr>
        <p:grpSpPr bwMode="auto">
          <a:xfrm>
            <a:off x="-13391" y="0"/>
            <a:ext cx="446088" cy="6858000"/>
            <a:chOff x="0" y="0"/>
            <a:chExt cx="281" cy="4320"/>
          </a:xfrm>
        </p:grpSpPr>
        <p:sp>
          <p:nvSpPr>
            <p:cNvPr id="675865" name="Text Box 25"/>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675866" name="Text Box 26"/>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61"/>
                                        </p:tgtEl>
                                        <p:attrNameLst>
                                          <p:attrName>style.visibility</p:attrName>
                                        </p:attrNameLst>
                                      </p:cBhvr>
                                      <p:to>
                                        <p:strVal val="visible"/>
                                      </p:to>
                                    </p:set>
                                    <p:anim calcmode="lin" valueType="num">
                                      <p:cBhvr additive="base">
                                        <p:cTn id="7" dur="500" fill="hold"/>
                                        <p:tgtEl>
                                          <p:spTgt spid="675861"/>
                                        </p:tgtEl>
                                        <p:attrNameLst>
                                          <p:attrName>ppt_x</p:attrName>
                                        </p:attrNameLst>
                                      </p:cBhvr>
                                      <p:tavLst>
                                        <p:tav tm="0">
                                          <p:val>
                                            <p:strVal val="0-#ppt_w/2"/>
                                          </p:val>
                                        </p:tav>
                                        <p:tav tm="100000">
                                          <p:val>
                                            <p:strVal val="#ppt_x"/>
                                          </p:val>
                                        </p:tav>
                                      </p:tavLst>
                                    </p:anim>
                                    <p:anim calcmode="lin" valueType="num">
                                      <p:cBhvr additive="base">
                                        <p:cTn id="8" dur="500" fill="hold"/>
                                        <p:tgtEl>
                                          <p:spTgt spid="6758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675847"/>
                                        </p:tgtEl>
                                        <p:attrNameLst>
                                          <p:attrName>style.visibility</p:attrName>
                                        </p:attrNameLst>
                                      </p:cBhvr>
                                      <p:to>
                                        <p:strVal val="visible"/>
                                      </p:to>
                                    </p:set>
                                    <p:animEffect transition="in" filter="diamond(in)">
                                      <p:cBhvr>
                                        <p:cTn id="13" dur="2000"/>
                                        <p:tgtEl>
                                          <p:spTgt spid="675847"/>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75862"/>
                                        </p:tgtEl>
                                        <p:attrNameLst>
                                          <p:attrName>style.visibility</p:attrName>
                                        </p:attrNameLst>
                                      </p:cBhvr>
                                      <p:to>
                                        <p:strVal val="visible"/>
                                      </p:to>
                                    </p:set>
                                    <p:animEffect transition="in" filter="blinds(horizontal)">
                                      <p:cBhvr>
                                        <p:cTn id="18" dur="500"/>
                                        <p:tgtEl>
                                          <p:spTgt spid="675862"/>
                                        </p:tgtEl>
                                      </p:cBhvr>
                                    </p:animEffect>
                                  </p:childTnLst>
                                  <p:subTnLst>
                                    <p:audio>
                                      <p:cMediaNode>
                                        <p:cTn display="0" masterRel="sameClick">
                                          <p:stCondLst>
                                            <p:cond evt="begin" delay="0">
                                              <p:tn val="16"/>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675863"/>
                                        </p:tgtEl>
                                        <p:attrNameLst>
                                          <p:attrName>style.visibility</p:attrName>
                                        </p:attrNameLst>
                                      </p:cBhvr>
                                      <p:to>
                                        <p:strVal val="visible"/>
                                      </p:to>
                                    </p:set>
                                    <p:animEffect transition="in" filter="diamond(in)">
                                      <p:cBhvr>
                                        <p:cTn id="23" dur="2000"/>
                                        <p:tgtEl>
                                          <p:spTgt spid="675863"/>
                                        </p:tgtEl>
                                      </p:cBhvr>
                                    </p:animEffect>
                                  </p:childTnLst>
                                  <p:subTnLst>
                                    <p:audio>
                                      <p:cMediaNode>
                                        <p:cTn display="0" masterRel="sameClick">
                                          <p:stCondLst>
                                            <p:cond evt="begin" delay="0">
                                              <p:tn val="2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3" grpId="0" animBg="1"/>
      <p:bldP spid="675847" grpId="0" animBg="1"/>
      <p:bldP spid="675861" grpId="0"/>
      <p:bldP spid="675862" grpId="0"/>
    </p:bldLst>
  </p:timing>
</p:sld>
</file>

<file path=ppt/tags/tag1.xml><?xml version="1.0" encoding="utf-8"?>
<p:tagLst xmlns:p="http://schemas.openxmlformats.org/presentationml/2006/main">
  <p:tag name="KSO_WM_UNIT_PLACING_PICTURE_USER_VIEWPORT" val="{&quot;height&quot;:6705,&quot;width&quot;:4787.500787401575}"/>
</p:tagLst>
</file>

<file path=ppt/tags/tag2.xml><?xml version="1.0" encoding="utf-8"?>
<p:tagLst xmlns:p="http://schemas.openxmlformats.org/presentationml/2006/main">
  <p:tag name="KSO_WM_UNIT_PLACING_PICTURE_USER_VIEWPORT" val="{&quot;height&quot;:3401,&quot;width&quot;:2556}"/>
</p:tagLst>
</file>

<file path=ppt/tags/tag3.xml><?xml version="1.0" encoding="utf-8"?>
<p:tagLst xmlns:p="http://schemas.openxmlformats.org/presentationml/2006/main">
  <p:tag name="COMMONDATA" val="eyJoZGlkIjoiNmQ5ZWU1ZGM5NjFhODJlMDFhOTMwNTdmZTc2YzFmOTA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9138</Words>
  <Application>WPS 演示</Application>
  <PresentationFormat>宽屏</PresentationFormat>
  <Paragraphs>869</Paragraphs>
  <Slides>33</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50" baseType="lpstr">
      <vt:lpstr>Arial</vt:lpstr>
      <vt:lpstr>宋体</vt:lpstr>
      <vt:lpstr>Wingdings</vt:lpstr>
      <vt:lpstr>Times New Roman</vt:lpstr>
      <vt:lpstr>隶书</vt:lpstr>
      <vt:lpstr>楷体</vt:lpstr>
      <vt:lpstr>Verdana</vt:lpstr>
      <vt:lpstr>微软雅黑</vt:lpstr>
      <vt:lpstr>Arial Unicode MS</vt:lpstr>
      <vt:lpstr>Courier New</vt:lpstr>
      <vt:lpstr>黑体</vt:lpstr>
      <vt:lpstr>Tahoma</vt:lpstr>
      <vt:lpstr>楷体_GB2312</vt:lpstr>
      <vt:lpstr>新宋体</vt:lpstr>
      <vt:lpstr>华文隶书</vt:lpstr>
      <vt:lpstr>默认设计模板</vt:lpstr>
      <vt:lpstr>Excel.Sheet.8</vt:lpstr>
      <vt:lpstr>C程序设计</vt:lpstr>
      <vt:lpstr>课程说明</vt:lpstr>
      <vt:lpstr>课程说明</vt:lpstr>
      <vt:lpstr>课程说明</vt:lpstr>
      <vt:lpstr>教材与参考教材</vt:lpstr>
      <vt:lpstr>教材与参考教材</vt:lpstr>
      <vt:lpstr>考试与成绩评定方式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世界编程语言排行</vt:lpstr>
      <vt:lpstr>PowerPoint 演示文稿</vt:lpstr>
      <vt:lpstr>PowerPoint 演示文稿</vt:lpstr>
      <vt:lpstr>PowerPoint 演示文稿</vt:lpstr>
      <vt:lpstr>PowerPoint 演示文稿</vt:lpstr>
      <vt:lpstr>C语言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software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yanweimin</dc:creator>
  <cp:lastModifiedBy>miruslife</cp:lastModifiedBy>
  <cp:revision>393</cp:revision>
  <dcterms:created xsi:type="dcterms:W3CDTF">1999-05-31T10:27:00Z</dcterms:created>
  <dcterms:modified xsi:type="dcterms:W3CDTF">2022-10-09T04:56:05Z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4EAFC9CDA52945C997EFA38C0EC419A6</vt:lpwstr>
  </property>
  <property fmtid="{D5CDD505-2E9C-101B-9397-08002B2CF9AE}" pid="3" name="KSOProductBuildVer">
    <vt:lpwstr>2052-11.1.0.12598</vt:lpwstr>
  </property>
</Properties>
</file>